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734" r:id="rId2"/>
    <p:sldId id="256" r:id="rId3"/>
    <p:sldId id="735" r:id="rId4"/>
    <p:sldId id="8573" r:id="rId5"/>
    <p:sldId id="742" r:id="rId6"/>
    <p:sldId id="743" r:id="rId7"/>
    <p:sldId id="732" r:id="rId8"/>
    <p:sldId id="8503" r:id="rId9"/>
    <p:sldId id="8504" r:id="rId10"/>
    <p:sldId id="8505" r:id="rId11"/>
    <p:sldId id="8506" r:id="rId12"/>
    <p:sldId id="8595" r:id="rId13"/>
    <p:sldId id="736" r:id="rId14"/>
    <p:sldId id="12707" r:id="rId15"/>
    <p:sldId id="12708" r:id="rId16"/>
    <p:sldId id="12706" r:id="rId17"/>
    <p:sldId id="12698" r:id="rId18"/>
    <p:sldId id="12718" r:id="rId19"/>
    <p:sldId id="8610" r:id="rId20"/>
    <p:sldId id="764" r:id="rId21"/>
    <p:sldId id="784" r:id="rId22"/>
    <p:sldId id="12709" r:id="rId23"/>
    <p:sldId id="8608" r:id="rId24"/>
    <p:sldId id="12712" r:id="rId25"/>
    <p:sldId id="12713" r:id="rId26"/>
    <p:sldId id="12714" r:id="rId27"/>
    <p:sldId id="12715" r:id="rId28"/>
    <p:sldId id="12717" r:id="rId29"/>
    <p:sldId id="12716" r:id="rId30"/>
    <p:sldId id="127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85"/>
    <p:restoredTop sz="95840"/>
  </p:normalViewPr>
  <p:slideViewPr>
    <p:cSldViewPr snapToGrid="0" snapToObjects="1">
      <p:cViewPr varScale="1">
        <p:scale>
          <a:sx n="124" d="100"/>
          <a:sy n="124" d="100"/>
        </p:scale>
        <p:origin x="184" y="5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</c:v>
                </c:pt>
              </c:strCache>
            </c:strRef>
          </c:tx>
          <c:spPr>
            <a:solidFill>
              <a:srgbClr val="BDE3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DE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4-4A8A-A7CE-8291315E06EA}"/>
              </c:ext>
            </c:extLst>
          </c:dPt>
          <c:dPt>
            <c:idx val="3"/>
            <c:invertIfNegative val="0"/>
            <c:bubble3D val="0"/>
            <c:spPr>
              <a:solidFill>
                <a:srgbClr val="BDE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4-4A8A-A7CE-8291315E06EA}"/>
              </c:ext>
            </c:extLst>
          </c:dPt>
          <c:dPt>
            <c:idx val="5"/>
            <c:invertIfNegative val="0"/>
            <c:bubble3D val="0"/>
            <c:spPr>
              <a:solidFill>
                <a:srgbClr val="BDE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34-4A8A-A7CE-8291315E06EA}"/>
              </c:ext>
            </c:extLst>
          </c:dPt>
          <c:dPt>
            <c:idx val="7"/>
            <c:invertIfNegative val="0"/>
            <c:bubble3D val="0"/>
            <c:spPr>
              <a:solidFill>
                <a:srgbClr val="BDE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34-4A8A-A7CE-8291315E06EA}"/>
              </c:ext>
            </c:extLst>
          </c:dPt>
          <c:dPt>
            <c:idx val="9"/>
            <c:invertIfNegative val="0"/>
            <c:bubble3D val="0"/>
            <c:spPr>
              <a:solidFill>
                <a:srgbClr val="BDE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434-4A8A-A7CE-8291315E06EA}"/>
              </c:ext>
            </c:extLst>
          </c:dPt>
          <c:dPt>
            <c:idx val="11"/>
            <c:invertIfNegative val="0"/>
            <c:bubble3D val="0"/>
            <c:spPr>
              <a:solidFill>
                <a:srgbClr val="BDE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434-4A8A-A7CE-8291315E06EA}"/>
              </c:ext>
            </c:extLst>
          </c:dPt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4.5</c:v>
                </c:pt>
                <c:pt idx="2">
                  <c:v>20.5</c:v>
                </c:pt>
                <c:pt idx="3">
                  <c:v>9.1999999999999993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34-4A8A-A7CE-8291315E06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2</c:v>
                </c:pt>
              </c:strCache>
            </c:strRef>
          </c:tx>
          <c:spPr>
            <a:solidFill>
              <a:srgbClr val="1482FA"/>
            </a:solidFill>
            <a:ln w="0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1482F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4434-4A8A-A7CE-8291315E06EA}"/>
              </c:ext>
            </c:extLst>
          </c:dPt>
          <c:dPt>
            <c:idx val="3"/>
            <c:invertIfNegative val="0"/>
            <c:bubble3D val="0"/>
            <c:spPr>
              <a:solidFill>
                <a:srgbClr val="1482F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4434-4A8A-A7CE-8291315E06EA}"/>
              </c:ext>
            </c:extLst>
          </c:dPt>
          <c:dPt>
            <c:idx val="5"/>
            <c:invertIfNegative val="0"/>
            <c:bubble3D val="0"/>
            <c:spPr>
              <a:solidFill>
                <a:srgbClr val="1482F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434-4A8A-A7CE-8291315E06EA}"/>
              </c:ext>
            </c:extLst>
          </c:dPt>
          <c:dPt>
            <c:idx val="11"/>
            <c:invertIfNegative val="0"/>
            <c:bubble3D val="0"/>
            <c:spPr>
              <a:solidFill>
                <a:srgbClr val="1482FA"/>
              </a:solidFill>
              <a:ln w="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434-4A8A-A7CE-8291315E06EA}"/>
              </c:ext>
            </c:extLst>
          </c:dPt>
          <c:dLbls>
            <c:delete val="1"/>
          </c:dLbls>
          <c:val>
            <c:numRef>
              <c:f>Sheet1!$C$2:$C$6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1.1000000000000001</c:v>
                </c:pt>
                <c:pt idx="2">
                  <c:v>14.8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434-4A8A-A7CE-8291315E06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Grade 3</c:v>
                </c:pt>
              </c:strCache>
            </c:strRef>
          </c:tx>
          <c:spPr>
            <a:solidFill>
              <a:srgbClr val="1533D8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153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434-4A8A-A7CE-8291315E06EA}"/>
              </c:ext>
            </c:extLst>
          </c:dPt>
          <c:dPt>
            <c:idx val="11"/>
            <c:invertIfNegative val="0"/>
            <c:bubble3D val="0"/>
            <c:spPr>
              <a:solidFill>
                <a:srgbClr val="1533D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434-4A8A-A7CE-8291315E06EA}"/>
              </c:ext>
            </c:extLst>
          </c:dPt>
          <c:dLbls>
            <c:delete val="1"/>
          </c:dLbls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1.1000000000000001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434-4A8A-A7CE-8291315E06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Grade 4</c:v>
                </c:pt>
              </c:strCache>
            </c:strRef>
          </c:tx>
          <c:spPr>
            <a:solidFill>
              <a:srgbClr val="02236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22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434-4A8A-A7CE-8291315E06EA}"/>
              </c:ext>
            </c:extLst>
          </c:dPt>
          <c:dPt>
            <c:idx val="11"/>
            <c:invertIfNegative val="0"/>
            <c:bubble3D val="0"/>
            <c:spPr>
              <a:solidFill>
                <a:srgbClr val="0223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434-4A8A-A7CE-8291315E06EA}"/>
              </c:ext>
            </c:extLst>
          </c:dPt>
          <c:dLbls>
            <c:delete val="1"/>
          </c:dLbls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1.1000000000000001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434-4A8A-A7CE-8291315E06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88723424"/>
        <c:axId val="1388728000"/>
      </c:barChart>
      <c:catAx>
        <c:axId val="13887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190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728000"/>
        <c:crosses val="autoZero"/>
        <c:auto val="1"/>
        <c:lblAlgn val="ctr"/>
        <c:lblOffset val="100"/>
        <c:noMultiLvlLbl val="0"/>
      </c:catAx>
      <c:valAx>
        <c:axId val="1388728000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/>
                  <a:t>Patients (%)</a:t>
                </a:r>
              </a:p>
            </c:rich>
          </c:tx>
          <c:layout>
            <c:manualLayout>
              <c:xMode val="edge"/>
              <c:yMode val="edge"/>
              <c:x val="2.4582897271879102E-2"/>
              <c:y val="0.33001667163343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7234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3055555555555447E-2"/>
                  <c:y val="-5.90681351896980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F9-5D4D-93B7-813C6A306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patients</c:v>
                </c:pt>
                <c:pt idx="1">
                  <c:v>CXCR4WT</c:v>
                </c:pt>
                <c:pt idx="2">
                  <c:v>CXCR4MUT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0.04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9-5D4D-93B7-813C6A3067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patients</c:v>
                </c:pt>
                <c:pt idx="1">
                  <c:v>CXCR4WT</c:v>
                </c:pt>
                <c:pt idx="2">
                  <c:v>CXCR4MUT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0.53</c:v>
                </c:pt>
                <c:pt idx="1">
                  <c:v>0.46</c:v>
                </c:pt>
                <c:pt idx="2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9-5D4D-93B7-813C6A3067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9-5D4D-93B7-813C6A3067B1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F9-5D4D-93B7-813C6A3067B1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F9-5D4D-93B7-813C6A306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patients</c:v>
                </c:pt>
                <c:pt idx="1">
                  <c:v>CXCR4WT</c:v>
                </c:pt>
                <c:pt idx="2">
                  <c:v>CXCR4MUT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</c:v>
                </c:pt>
                <c:pt idx="1">
                  <c:v>0.5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F9-5D4D-93B7-813C6A3067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17114096"/>
        <c:axId val="2017115744"/>
      </c:barChart>
      <c:catAx>
        <c:axId val="201711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115744"/>
        <c:crosses val="autoZero"/>
        <c:auto val="1"/>
        <c:lblAlgn val="ctr"/>
        <c:lblOffset val="100"/>
        <c:noMultiLvlLbl val="0"/>
      </c:catAx>
      <c:valAx>
        <c:axId val="2017115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11409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BCCA-DE28-CC49-ACB4-23800846F57D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870AC-B10C-7E4E-9789-BAC5F8271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0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FDCD0A-23F2-D949-8C1B-DACBD01A71D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“A study hold was placed on further accrual after the third ≥Grade 4 cardiac arrest / ventricular arrhythmia. Subsequently, all patients on active treatment were required to undergo cardiac evaluations.” “One patient developed a Grade 2 ventricular arrhythmia while undergoing a stress test”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870AC-B10C-7E4E-9789-BAC5F82716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9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fontAlgn="base">
              <a:spcBef>
                <a:spcPts val="0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8653-B567-46B3-BD61-D797947798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4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AA9E6-400A-E640-A318-E520058423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8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98653-B567-46B3-BD61-D797947798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h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C7049-9E85-6D47-8947-FB81F614D76A}"/>
              </a:ext>
            </a:extLst>
          </p:cNvPr>
          <p:cNvSpPr/>
          <p:nvPr userDrawn="1"/>
        </p:nvSpPr>
        <p:spPr>
          <a:xfrm>
            <a:off x="8419583" y="5596469"/>
            <a:ext cx="3772417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9728" y="544707"/>
            <a:ext cx="6933112" cy="298335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4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Arial Bold 46pt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59728" y="3736655"/>
            <a:ext cx="6308272" cy="153596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TITLE ARIAL BOLD UPPERCASE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A1996-2071-8E4C-958D-33900DD39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7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00F65-2584-844D-818D-54FE4FF00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9583" y="5596469"/>
            <a:ext cx="3273665" cy="9376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9729" y="5720834"/>
            <a:ext cx="3458392" cy="5543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69123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+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FFF14-72BD-584A-955E-DF01D345E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0"/>
            <a:ext cx="1422400" cy="558800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FC26A2D-788B-5C4B-9F35-6453359CF3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588" y="2265363"/>
            <a:ext cx="4991395" cy="3103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92AF6A0-0182-2B4B-85E4-76036344CF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3887" y="745562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A31D4C7-B32E-B949-9F9B-11383709A1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7874" y="2143125"/>
            <a:ext cx="5495925" cy="3598863"/>
          </a:xfrm>
          <a:prstGeom prst="rect">
            <a:avLst/>
          </a:prstGeom>
        </p:spPr>
        <p:txBody>
          <a:bodyPr>
            <a:normAutofit/>
          </a:bodyPr>
          <a:lstStyle>
            <a:lvl1pPr marL="585788" indent="-5857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20000"/>
              <a:tabLst/>
              <a:defRPr sz="2000"/>
            </a:lvl1pPr>
            <a:lvl2pPr>
              <a:buClr>
                <a:schemeClr val="accent1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2000"/>
            </a:lvl3pPr>
            <a:lvl4pPr>
              <a:buClr>
                <a:schemeClr val="accent1"/>
              </a:buClr>
              <a:buSzPct val="120000"/>
              <a:defRPr sz="2000"/>
            </a:lvl4pPr>
            <a:lvl5pPr>
              <a:buClr>
                <a:schemeClr val="accent1"/>
              </a:buClr>
              <a:buSzPct val="120000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85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B6292D-30AB-BA41-A97C-A14D6A00D5CB}"/>
              </a:ext>
            </a:extLst>
          </p:cNvPr>
          <p:cNvSpPr/>
          <p:nvPr userDrawn="1"/>
        </p:nvSpPr>
        <p:spPr>
          <a:xfrm>
            <a:off x="0" y="1009650"/>
            <a:ext cx="12192000" cy="584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AD6D959-1D85-244F-9DB6-2FFA9D932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3887" y="745562"/>
            <a:ext cx="10100526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A982C5-5CC8-5340-A17A-540817317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0"/>
            <a:ext cx="1422400" cy="558800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C903DAF9-9411-4944-8139-4DCDD62E66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73150" y="1606550"/>
            <a:ext cx="10101263" cy="4656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8760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982C5-5CC8-5340-A17A-540817317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0"/>
            <a:ext cx="1422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Content with Log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A982C5-5CC8-5340-A17A-540817317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800" y="0"/>
            <a:ext cx="1422400" cy="55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A38B-722F-8448-8A48-1A4C6A6BE8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675" y="1106488"/>
            <a:ext cx="10780713" cy="4762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76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EE279D-23AF-A840-B123-766A1216BA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1675" y="765544"/>
            <a:ext cx="10780713" cy="51034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75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251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 +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9D06-7884-8D4E-BCA1-33BD28B5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583" y="0"/>
            <a:ext cx="1422400" cy="5588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A57B978-DB23-E647-965F-E0D5DE2FA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5213" y="1331913"/>
            <a:ext cx="5578475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8C3F50-95F9-B041-982B-4B8535450A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1161915"/>
            <a:ext cx="4928194" cy="42482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2200"/>
              </a:spcBef>
              <a:buNone/>
              <a:defRPr sz="25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sz="2500" b="1" dirty="0">
                <a:solidFill>
                  <a:srgbClr val="126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25pt can be long copy if that is what is needed. </a:t>
            </a:r>
          </a:p>
          <a:p>
            <a:r>
              <a:rPr lang="en-US" sz="2500" b="1" dirty="0">
                <a:solidFill>
                  <a:srgbClr val="126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copy you need here is just fine, copy here and then some to fill this out here as a nice pull quote here.</a:t>
            </a:r>
          </a:p>
          <a:p>
            <a:r>
              <a:rPr lang="en-US" sz="2500" b="1" dirty="0">
                <a:solidFill>
                  <a:srgbClr val="1268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25pt can be long copy if that is what is needed.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249399-0B2C-0642-A441-580E0B219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5213" y="5867400"/>
            <a:ext cx="5578475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Arial 14pt Caption copy can be typed in here.  </a:t>
            </a:r>
          </a:p>
        </p:txBody>
      </p:sp>
    </p:spTree>
    <p:extLst>
      <p:ext uri="{BB962C8B-B14F-4D97-AF65-F5344CB8AC3E}">
        <p14:creationId xmlns:p14="http://schemas.microsoft.com/office/powerpoint/2010/main" val="227828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+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9D06-7884-8D4E-BCA1-33BD28B5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583" y="0"/>
            <a:ext cx="1422400" cy="5588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A57B978-DB23-E647-965F-E0D5DE2FA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38275" y="1585979"/>
            <a:ext cx="4685413" cy="449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FE1CCEF-738F-2848-88C1-88E40E8981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741566"/>
            <a:ext cx="11161713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1E610749-F485-AE49-8A55-FC987B16C3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1975" y="1979094"/>
            <a:ext cx="5627564" cy="3716856"/>
          </a:xfrm>
          <a:prstGeom prst="rect">
            <a:avLst/>
          </a:prstGeom>
        </p:spPr>
        <p:txBody>
          <a:bodyPr>
            <a:normAutofit/>
          </a:bodyPr>
          <a:lstStyle>
            <a:lvl1pPr marL="585788" indent="-585788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20000"/>
              <a:tabLst/>
              <a:defRPr sz="2000"/>
            </a:lvl1pPr>
            <a:lvl2pPr>
              <a:buClr>
                <a:schemeClr val="accent1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2000"/>
            </a:lvl3pPr>
            <a:lvl4pPr>
              <a:buClr>
                <a:schemeClr val="accent1"/>
              </a:buClr>
              <a:buSzPct val="120000"/>
              <a:defRPr sz="2000"/>
            </a:lvl4pPr>
            <a:lvl5pPr>
              <a:buClr>
                <a:schemeClr val="accent1"/>
              </a:buClr>
              <a:buSzPct val="120000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087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9D06-7884-8D4E-BCA1-33BD28B5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583" y="0"/>
            <a:ext cx="1422400" cy="5588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A57B978-DB23-E647-965F-E0D5DE2FA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3495" y="1585979"/>
            <a:ext cx="5550194" cy="449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FE1CCEF-738F-2848-88C1-88E40E8981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741566"/>
            <a:ext cx="11161713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89E8AB8-6386-8E49-9611-15443E4A98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5806" y="1585979"/>
            <a:ext cx="5472700" cy="4499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6692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+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29D06-7884-8D4E-BCA1-33BD28B5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8583" y="0"/>
            <a:ext cx="1422400" cy="558800"/>
          </a:xfrm>
          <a:prstGeom prst="rect">
            <a:avLst/>
          </a:prstGeom>
        </p:spPr>
      </p:pic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A57B978-DB23-E647-965F-E0D5DE2FA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3433" y="0"/>
            <a:ext cx="5018567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91DCD2B-1860-5E46-A6C8-29AB9F16EF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779666"/>
            <a:ext cx="6219825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32pt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83FC5-1B16-1E47-B596-D45B758F90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1975" y="1790700"/>
            <a:ext cx="6219825" cy="3752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8851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634F7D-73B1-9C4E-B4B2-411240F69C23}"/>
              </a:ext>
            </a:extLst>
          </p:cNvPr>
          <p:cNvSpPr/>
          <p:nvPr userDrawn="1"/>
        </p:nvSpPr>
        <p:spPr>
          <a:xfrm>
            <a:off x="8419583" y="5596469"/>
            <a:ext cx="3772417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9728" y="323849"/>
            <a:ext cx="6933112" cy="33108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4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two lines if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6541-C4A5-0F4E-B98F-CDF4FAE06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59728" y="3828095"/>
            <a:ext cx="6308272" cy="17683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A1996-2071-8E4C-958D-33900DD39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7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00F65-2584-844D-818D-54FE4FF00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9583" y="5596469"/>
            <a:ext cx="3273665" cy="93768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369D8A-0780-064F-916B-8C1A230558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59729" y="5720834"/>
            <a:ext cx="3458392" cy="55435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120813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+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A57B978-DB23-E647-965F-E0D5DE2FA5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18567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91DCD2B-1860-5E46-A6C8-29AB9F16EF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4417" y="779666"/>
            <a:ext cx="6219825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32pt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83FC5-1B16-1E47-B596-D45B758F90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4417" y="1790700"/>
            <a:ext cx="6219825" cy="3752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38FCDA-E9C8-5C4A-B85B-A72C34BCE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34417" y="0"/>
            <a:ext cx="1422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4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D88994-8FC8-BF43-A102-E43813B90CBC}"/>
              </a:ext>
            </a:extLst>
          </p:cNvPr>
          <p:cNvSpPr/>
          <p:nvPr userDrawn="1"/>
        </p:nvSpPr>
        <p:spPr>
          <a:xfrm>
            <a:off x="8419583" y="5596469"/>
            <a:ext cx="3772417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A74E7-9D58-484C-A8F3-83EE1732E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9728" y="723900"/>
            <a:ext cx="7333520" cy="29071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1268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 Bold 42pt 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A1996-2071-8E4C-958D-33900DD39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7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00F65-2584-844D-818D-54FE4FF00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9583" y="5596469"/>
            <a:ext cx="3273665" cy="93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760E30-999A-CA4D-BB3D-3A598DEF6260}"/>
              </a:ext>
            </a:extLst>
          </p:cNvPr>
          <p:cNvSpPr/>
          <p:nvPr userDrawn="1"/>
        </p:nvSpPr>
        <p:spPr>
          <a:xfrm>
            <a:off x="8419583" y="5596469"/>
            <a:ext cx="3772417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DA1996-2071-8E4C-958D-33900DD39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97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00F65-2584-844D-818D-54FE4FF00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9583" y="5596469"/>
            <a:ext cx="3273665" cy="9376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16E7E5-EC8B-224A-89E8-8F600AB527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9728" y="819151"/>
            <a:ext cx="6933112" cy="281559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268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 Bold 32pt Thank You Can Be Two Lines if Space is Needed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2B2A1CE-A649-BE4E-945E-1D98D40995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59728" y="3828095"/>
            <a:ext cx="6933112" cy="160232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Arial Bold 20pt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65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Name and contact information can go on these lines if needed</a:t>
            </a:r>
          </a:p>
        </p:txBody>
      </p:sp>
    </p:spTree>
    <p:extLst>
      <p:ext uri="{BB962C8B-B14F-4D97-AF65-F5344CB8AC3E}">
        <p14:creationId xmlns:p14="http://schemas.microsoft.com/office/powerpoint/2010/main" val="2428650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BC5C25-7984-5946-8BE3-6830FD1A57F1}"/>
              </a:ext>
            </a:extLst>
          </p:cNvPr>
          <p:cNvSpPr/>
          <p:nvPr/>
        </p:nvSpPr>
        <p:spPr>
          <a:xfrm>
            <a:off x="10864850" y="268288"/>
            <a:ext cx="95885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4C58A64-BB87-9447-8EC1-237F496C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25E1-FDDA-694D-8E6D-D16D5DD17531}" type="datetime1">
              <a:rPr lang="fr-FR" altLang="fr-FR"/>
              <a:pPr>
                <a:defRPr/>
              </a:pPr>
              <a:t>25/08/2023</a:t>
            </a:fld>
            <a:endParaRPr lang="fr-FR" altLang="fr-F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6A3FE01-27BE-4046-911D-A54C3FA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6EC2F92-14FF-234F-B67E-299731E9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48399-31D6-5443-BECB-B9071894C0E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7809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32884"/>
            <a:ext cx="10363200" cy="1300163"/>
          </a:xfrm>
        </p:spPr>
        <p:txBody>
          <a:bodyPr lIns="90000" tIns="46800" rIns="90000" bIns="46800"/>
          <a:lstStyle>
            <a:lvl1pPr algn="l">
              <a:defRPr sz="3732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528323" y="3325460"/>
            <a:ext cx="11135360" cy="95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CB92EBC5-026D-4287-AF7F-3A7743A12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624954"/>
            <a:ext cx="10363200" cy="693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2159" dirty="0"/>
              <a:t>Author names</a:t>
            </a:r>
            <a:r>
              <a:rPr lang="en-GB" sz="2159" baseline="30000" dirty="0"/>
              <a:t>1,2 </a:t>
            </a:r>
            <a:r>
              <a:rPr lang="en-GB" sz="2159" dirty="0"/>
              <a:t>(Arial 18 </a:t>
            </a:r>
            <a:r>
              <a:rPr lang="en-GB" sz="2159" dirty="0" err="1"/>
              <a:t>pt</a:t>
            </a:r>
            <a:r>
              <a:rPr lang="en-GB" sz="2159" dirty="0"/>
              <a:t>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894BEA-76D2-43AC-BECE-7FE25863A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5063065"/>
            <a:ext cx="10363200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440" baseline="30000" dirty="0"/>
              <a:t>1</a:t>
            </a:r>
            <a:r>
              <a:rPr lang="en-GB" sz="1440" dirty="0"/>
              <a:t>Affiliations (Arial 11 </a:t>
            </a:r>
            <a:r>
              <a:rPr lang="en-GB" sz="1440" dirty="0" err="1"/>
              <a:t>pt</a:t>
            </a:r>
            <a:r>
              <a:rPr lang="en-GB" sz="1440" dirty="0"/>
              <a:t> </a:t>
            </a:r>
            <a:r>
              <a:rPr lang="en-GB" sz="1440" dirty="0" err="1"/>
              <a:t>itals</a:t>
            </a:r>
            <a:r>
              <a:rPr lang="en-GB" sz="1440" dirty="0"/>
              <a:t>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F12FC8-6320-4F30-BC04-DA9B9FFDA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910590" y="3736964"/>
            <a:ext cx="3811" cy="1242204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A27C4D8-49BE-4F9F-8201-7490DEA848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9802" y="104288"/>
            <a:ext cx="2427877" cy="1343043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2133">
                <a:latin typeface="+mn-lt"/>
              </a:defRPr>
            </a:lvl1pPr>
          </a:lstStyle>
          <a:p>
            <a:pPr algn="ctr"/>
            <a:r>
              <a:rPr lang="en-GB" sz="2399" i="1" dirty="0">
                <a:solidFill>
                  <a:schemeClr val="tx2"/>
                </a:solidFill>
              </a:rPr>
              <a:t>Video location</a:t>
            </a:r>
          </a:p>
        </p:txBody>
      </p:sp>
    </p:spTree>
    <p:extLst>
      <p:ext uri="{BB962C8B-B14F-4D97-AF65-F5344CB8AC3E}">
        <p14:creationId xmlns:p14="http://schemas.microsoft.com/office/powerpoint/2010/main" val="184384277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8" y="241934"/>
            <a:ext cx="8247641" cy="907252"/>
          </a:xfrm>
        </p:spPr>
        <p:txBody>
          <a:bodyPr/>
          <a:lstStyle>
            <a:lvl1pPr>
              <a:lnSpc>
                <a:spcPts val="3839"/>
              </a:lnSpc>
              <a:defRPr sz="3732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28323" y="1268964"/>
            <a:ext cx="11135360" cy="95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DCEB6377-7DF2-433B-947B-5145BF52DF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66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92B9EF9-365E-471A-80C3-7563D12C1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0" tIns="0" rIns="0" bIns="0" anchor="b"/>
          <a:lstStyle>
            <a:lvl1pPr marL="212274" indent="-212274" algn="r">
              <a:buNone/>
              <a:defRPr lang="en-GB" sz="1066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/>
            <a:r>
              <a:rPr lang="en-GB" dirty="0"/>
              <a:t>References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12D42AB-8B51-41E8-BB9D-68E15C9276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59802" y="104288"/>
            <a:ext cx="2427877" cy="1343043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2133">
                <a:latin typeface="+mn-lt"/>
              </a:defRPr>
            </a:lvl1pPr>
          </a:lstStyle>
          <a:p>
            <a:pPr algn="ctr"/>
            <a:r>
              <a:rPr lang="en-GB" sz="2399" i="1" dirty="0">
                <a:solidFill>
                  <a:schemeClr val="tx2"/>
                </a:solidFill>
              </a:rPr>
              <a:t>Video location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8A8F6F41-E4E2-4CF5-B3F3-601469C45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7" y="1735944"/>
            <a:ext cx="5482535" cy="4155314"/>
          </a:xfrm>
          <a:prstGeom prst="rect">
            <a:avLst/>
          </a:prstGeom>
        </p:spPr>
        <p:txBody>
          <a:bodyPr lIns="72000" tIns="0" rIns="72000" bIns="0"/>
          <a:lstStyle>
            <a:lvl1pPr>
              <a:spcAft>
                <a:spcPts val="720"/>
              </a:spcAft>
              <a:buClr>
                <a:schemeClr val="tx2"/>
              </a:buClr>
              <a:defRPr sz="2133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720"/>
              </a:spcAft>
              <a:buClr>
                <a:schemeClr val="tx2"/>
              </a:buClr>
              <a:defRPr sz="1866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720"/>
              </a:spcAft>
              <a:buClr>
                <a:schemeClr val="tx2"/>
              </a:buClr>
              <a:defRPr sz="1599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720"/>
              </a:spcAft>
              <a:buClr>
                <a:schemeClr val="accent6"/>
              </a:buClr>
              <a:defRPr sz="1679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0B2D27A-03CE-4684-A81D-3025ABD3C9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2413" y="1735944"/>
            <a:ext cx="5482539" cy="4155314"/>
          </a:xfrm>
          <a:prstGeom prst="rect">
            <a:avLst/>
          </a:prstGeom>
        </p:spPr>
        <p:txBody>
          <a:bodyPr lIns="72000" tIns="0" rIns="72000" bIns="0"/>
          <a:lstStyle>
            <a:lvl1pPr>
              <a:spcAft>
                <a:spcPts val="720"/>
              </a:spcAft>
              <a:buClr>
                <a:schemeClr val="tx2"/>
              </a:buClr>
              <a:defRPr sz="2133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720"/>
              </a:spcAft>
              <a:buClr>
                <a:schemeClr val="tx2"/>
              </a:buClr>
              <a:defRPr sz="1866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720"/>
              </a:spcAft>
              <a:buClr>
                <a:schemeClr val="tx2"/>
              </a:buClr>
              <a:defRPr sz="1599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720"/>
              </a:spcAft>
              <a:buClr>
                <a:schemeClr val="accent6"/>
              </a:buClr>
              <a:defRPr sz="1679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5289818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1" y="241925"/>
            <a:ext cx="8246376" cy="907252"/>
          </a:xfrm>
        </p:spPr>
        <p:txBody>
          <a:bodyPr/>
          <a:lstStyle>
            <a:lvl1pPr>
              <a:lnSpc>
                <a:spcPts val="3839"/>
              </a:lnSpc>
              <a:defRPr sz="3732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28323" y="1268964"/>
            <a:ext cx="11135360" cy="95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tabLst/>
              <a:defRPr sz="108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0" tIns="0" rIns="0" bIns="0" anchor="b"/>
          <a:lstStyle>
            <a:lvl1pPr marL="212274" indent="-212274" algn="r">
              <a:buNone/>
              <a:defRPr lang="en-GB" sz="108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/>
            <a:r>
              <a:rPr lang="en-GB" dirty="0"/>
              <a:t>References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898A9-9A13-49ED-AB91-E1277119FA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9802" y="104288"/>
            <a:ext cx="2427877" cy="1343043"/>
          </a:xfrm>
          <a:prstGeom prst="rect">
            <a:avLst/>
          </a:prstGeom>
          <a:noFill/>
        </p:spPr>
        <p:txBody>
          <a:bodyPr anchor="ctr"/>
          <a:lstStyle>
            <a:lvl1pPr marL="0" indent="0">
              <a:buNone/>
              <a:defRPr sz="2133">
                <a:latin typeface="+mn-lt"/>
              </a:defRPr>
            </a:lvl1pPr>
          </a:lstStyle>
          <a:p>
            <a:pPr algn="ctr"/>
            <a:r>
              <a:rPr lang="en-GB" sz="2399" i="1" dirty="0">
                <a:solidFill>
                  <a:schemeClr val="tx2"/>
                </a:solidFill>
              </a:rPr>
              <a:t>Video location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47745C21-9B99-486C-9373-656E692F4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7" y="1735944"/>
            <a:ext cx="11137900" cy="4155314"/>
          </a:xfrm>
          <a:prstGeom prst="rect">
            <a:avLst/>
          </a:prstGeom>
        </p:spPr>
        <p:txBody>
          <a:bodyPr lIns="72000" tIns="0" rIns="72000" bIns="0"/>
          <a:lstStyle>
            <a:lvl1pPr>
              <a:spcAft>
                <a:spcPts val="720"/>
              </a:spcAft>
              <a:buClr>
                <a:schemeClr val="tx2"/>
              </a:buClr>
              <a:defRPr sz="2133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720"/>
              </a:spcAft>
              <a:buClr>
                <a:schemeClr val="tx2"/>
              </a:buClr>
              <a:defRPr sz="1866"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720"/>
              </a:spcAft>
              <a:buClr>
                <a:schemeClr val="tx2"/>
              </a:buClr>
              <a:defRPr sz="1599"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720"/>
              </a:spcAft>
              <a:buClr>
                <a:schemeClr val="accent6"/>
              </a:buClr>
              <a:defRPr sz="1679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0599875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5AD6-3E3E-F76F-D78E-EA03FA1A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B8541-EFEA-AB7D-D551-D43CC009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C847-3FFB-6441-9C3F-816C3C1F695C}" type="datetimeFigureOut">
              <a:rPr lang="en-US" smtClean="0"/>
              <a:t>8/25/23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0D02F-22CF-F249-4E48-8BC102FE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B2B3C-C991-8F06-67B8-C5DC6AFE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2B21-3DBD-5E4F-B0F1-80292F352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6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4B2630-FC6C-9044-B681-1BF9FE1CB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3093" y="0"/>
            <a:ext cx="6530295" cy="2424213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4376085-60ED-9A4C-9675-FED052766F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3409950"/>
            <a:ext cx="11161713" cy="2424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44pt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4811AC-3383-7D4B-9AD0-CEB1CDED1B02}"/>
              </a:ext>
            </a:extLst>
          </p:cNvPr>
          <p:cNvSpPr/>
          <p:nvPr userDrawn="1"/>
        </p:nvSpPr>
        <p:spPr>
          <a:xfrm>
            <a:off x="8419583" y="5596469"/>
            <a:ext cx="3772417" cy="1261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BB02-D509-CF40-AFAF-8705A9194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178" y="358455"/>
            <a:ext cx="10024621" cy="133223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z="3000" b="1" dirty="0">
                <a:solidFill>
                  <a:srgbClr val="12689B"/>
                </a:solidFill>
              </a:rPr>
              <a:t>Arial Bold 30pt Section Header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B5320-02FA-C647-A6F1-0F705BC54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9922"/>
            <a:ext cx="520700" cy="1485900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8862A787-F01B-D54C-89F4-0E3239919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9178" y="2948941"/>
            <a:ext cx="10024621" cy="31338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marR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 </a:t>
            </a:r>
          </a:p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</a:t>
            </a:r>
          </a:p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</a:t>
            </a:r>
          </a:p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024580C-E0EF-AE44-9E9F-FD1D4AFF92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9178" y="1941589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</p:spTree>
    <p:extLst>
      <p:ext uri="{BB962C8B-B14F-4D97-AF65-F5344CB8AC3E}">
        <p14:creationId xmlns:p14="http://schemas.microsoft.com/office/powerpoint/2010/main" val="174823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4B5320-02FA-C647-A6F1-0F705BC54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9922"/>
            <a:ext cx="520700" cy="14859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08A089-3E35-D946-9563-F190D35355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8738" y="2017972"/>
            <a:ext cx="10025062" cy="40044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571500" marR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 </a:t>
            </a:r>
          </a:p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</a:t>
            </a:r>
          </a:p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</a:t>
            </a:r>
          </a:p>
          <a:p>
            <a:pPr marL="571500" indent="-571500">
              <a:lnSpc>
                <a:spcPct val="150000"/>
              </a:lnSpc>
              <a:buClr>
                <a:srgbClr val="12689B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Bullet Arial 32pt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3BB0DF8-3E0D-5042-957F-5388F78FC0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741565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</p:spTree>
    <p:extLst>
      <p:ext uri="{BB962C8B-B14F-4D97-AF65-F5344CB8AC3E}">
        <p14:creationId xmlns:p14="http://schemas.microsoft.com/office/powerpoint/2010/main" val="17524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+ 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BB02-D509-CF40-AFAF-8705A9194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178" y="358455"/>
            <a:ext cx="10024621" cy="133223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r>
              <a:rPr lang="en-US" sz="3000" b="1" dirty="0">
                <a:solidFill>
                  <a:srgbClr val="12689B"/>
                </a:solidFill>
              </a:rPr>
              <a:t>Arial Bold 30pt Section Header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4B5320-02FA-C647-A6F1-0F705BC54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9922"/>
            <a:ext cx="520700" cy="1485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035CC1E2-8E4B-E64F-8BBC-F6E3740556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1947513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5549B-826C-F64C-9C83-973A70D030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8738" y="2949575"/>
            <a:ext cx="10025062" cy="2917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1524000" indent="-1524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/>
            </a:lvl4pPr>
            <a:lvl5pPr marL="1879600" indent="-508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125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4B5320-02FA-C647-A6F1-0F705BC54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9922"/>
            <a:ext cx="520700" cy="1485900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12526F-0FD2-454D-BFE5-90089CB6A4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741566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5BAAB68-3C66-C04D-B8CB-65BBD3182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8738" y="2047895"/>
            <a:ext cx="10025062" cy="38957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/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/>
            </a:lvl2pPr>
            <a:lvl3pPr marL="1143000" indent="-2286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/>
            </a:lvl3pPr>
            <a:lvl4pPr marL="1524000" indent="-1524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/>
            </a:lvl4pPr>
            <a:lvl5pPr marL="1879600" indent="-508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84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4B5320-02FA-C647-A6F1-0F705BC54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9922"/>
            <a:ext cx="520700" cy="1485900"/>
          </a:xfrm>
          <a:prstGeom prst="rect">
            <a:avLst/>
          </a:prstGeom>
        </p:spPr>
      </p:pic>
      <p:sp>
        <p:nvSpPr>
          <p:cNvPr id="5" name="object 14">
            <a:extLst>
              <a:ext uri="{FF2B5EF4-FFF2-40B4-BE49-F238E27FC236}">
                <a16:creationId xmlns:a16="http://schemas.microsoft.com/office/drawing/2014/main" id="{42A7C324-6C24-3E45-B7B1-6E640B9B5F11}"/>
              </a:ext>
            </a:extLst>
          </p:cNvPr>
          <p:cNvSpPr/>
          <p:nvPr userDrawn="1"/>
        </p:nvSpPr>
        <p:spPr>
          <a:xfrm>
            <a:off x="1320804" y="2237181"/>
            <a:ext cx="2289639" cy="1554479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457200" rIns="0" bIns="0" rtlCol="0" anchor="t" anchorCtr="1">
            <a:normAutofit/>
          </a:bodyPr>
          <a:lstStyle/>
          <a:p>
            <a:pPr algn="ctr"/>
            <a:endParaRPr lang="en-US" sz="140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E0CC45F-0180-CF44-8ABE-BD585398292D}"/>
              </a:ext>
            </a:extLst>
          </p:cNvPr>
          <p:cNvSpPr txBox="1"/>
          <p:nvPr userDrawn="1"/>
        </p:nvSpPr>
        <p:spPr>
          <a:xfrm>
            <a:off x="2120452" y="1903889"/>
            <a:ext cx="640080" cy="640080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12700" indent="-6350" algn="ctr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1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A6D8E8AC-0763-E449-9439-BA93A3F3D535}"/>
              </a:ext>
            </a:extLst>
          </p:cNvPr>
          <p:cNvSpPr/>
          <p:nvPr userDrawn="1"/>
        </p:nvSpPr>
        <p:spPr>
          <a:xfrm>
            <a:off x="3750736" y="2237181"/>
            <a:ext cx="2289639" cy="1554479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457200" rIns="0" bIns="0" rtlCol="0" anchor="t" anchorCtr="1">
            <a:normAutofit/>
          </a:bodyPr>
          <a:lstStyle/>
          <a:p>
            <a:pPr algn="ctr"/>
            <a:endParaRPr lang="en-US" sz="140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45B9A9B-C641-6648-90EB-169E6DC4666B}"/>
              </a:ext>
            </a:extLst>
          </p:cNvPr>
          <p:cNvSpPr txBox="1"/>
          <p:nvPr userDrawn="1"/>
        </p:nvSpPr>
        <p:spPr>
          <a:xfrm>
            <a:off x="4558851" y="1903889"/>
            <a:ext cx="640080" cy="640080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12700" indent="-6350" algn="ctr">
              <a:lnSpc>
                <a:spcPct val="100000"/>
              </a:lnSpc>
              <a:spcBef>
                <a:spcPts val="105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2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8D00E5B3-97DC-744B-BD43-DA9DD7615EB1}"/>
              </a:ext>
            </a:extLst>
          </p:cNvPr>
          <p:cNvSpPr/>
          <p:nvPr userDrawn="1"/>
        </p:nvSpPr>
        <p:spPr>
          <a:xfrm>
            <a:off x="6180668" y="2237181"/>
            <a:ext cx="2289639" cy="1554479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457200" rIns="0" bIns="0" rtlCol="0" anchor="t" anchorCtr="1">
            <a:normAutofit/>
          </a:bodyPr>
          <a:lstStyle/>
          <a:p>
            <a:pPr algn="ctr"/>
            <a:endParaRPr lang="en-US" sz="140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83E4ECE-2AD0-3D4B-89C7-A6843DAE8419}"/>
              </a:ext>
            </a:extLst>
          </p:cNvPr>
          <p:cNvSpPr txBox="1"/>
          <p:nvPr userDrawn="1"/>
        </p:nvSpPr>
        <p:spPr>
          <a:xfrm>
            <a:off x="6980316" y="1903889"/>
            <a:ext cx="640080" cy="640080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12700" indent="-6350" algn="ctr">
              <a:lnSpc>
                <a:spcPct val="100000"/>
              </a:lnSpc>
              <a:spcBef>
                <a:spcPts val="105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3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497F281A-8057-314B-AB96-DFA96A56175C}"/>
              </a:ext>
            </a:extLst>
          </p:cNvPr>
          <p:cNvSpPr/>
          <p:nvPr userDrawn="1"/>
        </p:nvSpPr>
        <p:spPr>
          <a:xfrm>
            <a:off x="8597350" y="2237181"/>
            <a:ext cx="2289639" cy="1554479"/>
          </a:xfrm>
          <a:custGeom>
            <a:avLst/>
            <a:gdLst/>
            <a:ahLst/>
            <a:cxnLst/>
            <a:rect l="l" t="t" r="r" b="b"/>
            <a:pathLst>
              <a:path w="1495425" h="1243964">
                <a:moveTo>
                  <a:pt x="0" y="1243584"/>
                </a:moveTo>
                <a:lnTo>
                  <a:pt x="1495044" y="1243584"/>
                </a:lnTo>
                <a:lnTo>
                  <a:pt x="1495044" y="0"/>
                </a:lnTo>
                <a:lnTo>
                  <a:pt x="0" y="0"/>
                </a:lnTo>
                <a:lnTo>
                  <a:pt x="0" y="1243584"/>
                </a:lnTo>
                <a:close/>
              </a:path>
            </a:pathLst>
          </a:custGeom>
          <a:solidFill>
            <a:srgbClr val="00629B"/>
          </a:solidFill>
          <a:ln w="28956">
            <a:noFill/>
          </a:ln>
        </p:spPr>
        <p:txBody>
          <a:bodyPr wrap="square" lIns="0" tIns="457200" rIns="0" bIns="0" rtlCol="0" anchor="t" anchorCtr="1">
            <a:normAutofit/>
          </a:bodyPr>
          <a:lstStyle/>
          <a:p>
            <a:pPr algn="ctr"/>
            <a:endParaRPr lang="en-US" sz="1400" dirty="0"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A78A30B5-61FD-5A4E-B062-4D7FA42E8DB6}"/>
              </a:ext>
            </a:extLst>
          </p:cNvPr>
          <p:cNvSpPr txBox="1"/>
          <p:nvPr userDrawn="1"/>
        </p:nvSpPr>
        <p:spPr>
          <a:xfrm>
            <a:off x="9396998" y="1903889"/>
            <a:ext cx="640080" cy="640080"/>
          </a:xfrm>
          <a:prstGeom prst="ellipse">
            <a:avLst/>
          </a:prstGeom>
          <a:solidFill>
            <a:srgbClr val="63666A"/>
          </a:solidFill>
          <a:ln w="28575">
            <a:solidFill>
              <a:schemeClr val="bg1"/>
            </a:solidFill>
          </a:ln>
        </p:spPr>
        <p:txBody>
          <a:bodyPr vert="horz" wrap="none" lIns="0" tIns="0" rIns="0" bIns="0" rtlCol="0" anchor="ctr" anchorCtr="0">
            <a:normAutofit/>
          </a:bodyPr>
          <a:lstStyle/>
          <a:p>
            <a:pPr marL="12700" indent="-6350" algn="ctr">
              <a:lnSpc>
                <a:spcPct val="100000"/>
              </a:lnSpc>
              <a:spcBef>
                <a:spcPts val="105"/>
              </a:spcBef>
            </a:pP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rebuchet MS Regular" charset="0"/>
              </a:rPr>
              <a:t>4</a:t>
            </a:r>
            <a:endParaRPr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cs typeface="Trebuchet MS Regular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17A09-C816-664C-9988-92BEB93562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8007" y="2683565"/>
            <a:ext cx="2050566" cy="953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EFA8B9A-B6DF-0447-B6FC-385767230D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154" y="2683565"/>
            <a:ext cx="2050566" cy="953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6C782E7-1725-0046-81F8-F6EE27A2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8302" y="2683565"/>
            <a:ext cx="2050566" cy="953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68C8104-8E8B-B647-9BAF-F782EDC997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10198" y="2683565"/>
            <a:ext cx="2050566" cy="953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6A3FC50-1167-9641-9AD8-CE14907043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0800" y="3974895"/>
            <a:ext cx="2289175" cy="2015088"/>
          </a:xfrm>
          <a:prstGeom prst="rect">
            <a:avLst/>
          </a:prstGeom>
        </p:spPr>
        <p:txBody>
          <a:bodyPr>
            <a:normAutofit/>
          </a:bodyPr>
          <a:lstStyle>
            <a:lvl1pPr marL="182880" marR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 sz="1400"/>
            </a:lvl1pPr>
          </a:lstStyle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AD6D959-1D85-244F-9DB6-2FFA9D932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8738" y="741566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424D7B8D-E628-5342-A729-CD6B7FABB7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59200" y="3974895"/>
            <a:ext cx="2281176" cy="2015088"/>
          </a:xfrm>
          <a:prstGeom prst="rect">
            <a:avLst/>
          </a:prstGeom>
        </p:spPr>
        <p:txBody>
          <a:bodyPr>
            <a:normAutofit/>
          </a:bodyPr>
          <a:lstStyle>
            <a:lvl1pPr marL="182880" marR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 sz="1400"/>
            </a:lvl1pPr>
          </a:lstStyle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2B6629D-1CDD-8F4F-8C54-DF8F822EE9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1096" y="3974895"/>
            <a:ext cx="2289175" cy="2015088"/>
          </a:xfrm>
          <a:prstGeom prst="rect">
            <a:avLst/>
          </a:prstGeom>
        </p:spPr>
        <p:txBody>
          <a:bodyPr>
            <a:normAutofit/>
          </a:bodyPr>
          <a:lstStyle>
            <a:lvl1pPr marL="182880" marR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 sz="1400"/>
            </a:lvl1pPr>
          </a:lstStyle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9E394D7-7A56-554D-A4F0-3B276A90C9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6244" y="3974895"/>
            <a:ext cx="2281176" cy="2015088"/>
          </a:xfrm>
          <a:prstGeom prst="rect">
            <a:avLst/>
          </a:prstGeom>
        </p:spPr>
        <p:txBody>
          <a:bodyPr>
            <a:normAutofit/>
          </a:bodyPr>
          <a:lstStyle>
            <a:lvl1pPr marL="182880" marR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 sz="1400"/>
            </a:lvl1pPr>
          </a:lstStyle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  <a:p>
            <a:pPr marL="182880" marR="0" lvl="0" indent="-91440" algn="l" defTabSz="914400" rtl="0" eaLnBrk="1" fontAlgn="auto" latinLnBrk="0" hangingPunct="1">
              <a:lnSpc>
                <a:spcPts val="1880"/>
              </a:lnSpc>
              <a:spcBef>
                <a:spcPts val="400"/>
              </a:spcBef>
              <a:spcAft>
                <a:spcPts val="0"/>
              </a:spcAft>
              <a:buClr>
                <a:srgbClr val="12689B"/>
              </a:buClr>
              <a:buSzTx/>
              <a:buFont typeface="Arial"/>
              <a:buChar char="•"/>
              <a:tabLst>
                <a:tab pos="298450" algn="l"/>
              </a:tabLst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Trebuchet MS Regular" charset="0"/>
              </a:rPr>
              <a:t>Arial 14pt Text</a:t>
            </a:r>
          </a:p>
        </p:txBody>
      </p:sp>
    </p:spTree>
    <p:extLst>
      <p:ext uri="{BB962C8B-B14F-4D97-AF65-F5344CB8AC3E}">
        <p14:creationId xmlns:p14="http://schemas.microsoft.com/office/powerpoint/2010/main" val="31000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4B5320-02FA-C647-A6F1-0F705BC54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9922"/>
            <a:ext cx="520700" cy="148590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AD6D959-1D85-244F-9DB6-2FFA9D9322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8738" y="741566"/>
            <a:ext cx="10025062" cy="674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Arial Bold 40pt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5E8A8-0EA1-D344-8690-95AFDB26F5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8738" y="1688541"/>
            <a:ext cx="10025062" cy="4274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here</a:t>
            </a:r>
          </a:p>
        </p:txBody>
      </p:sp>
    </p:spTree>
    <p:extLst>
      <p:ext uri="{BB962C8B-B14F-4D97-AF65-F5344CB8AC3E}">
        <p14:creationId xmlns:p14="http://schemas.microsoft.com/office/powerpoint/2010/main" val="166785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71336E-7AA6-3946-8DA3-3E0C0DD7A82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78168" y="6331795"/>
            <a:ext cx="2326195" cy="2765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BDE36-0D7F-4040-AA82-59F36AB7A1FB}"/>
              </a:ext>
            </a:extLst>
          </p:cNvPr>
          <p:cNvSpPr txBox="1"/>
          <p:nvPr userDrawn="1"/>
        </p:nvSpPr>
        <p:spPr>
          <a:xfrm>
            <a:off x="9199984" y="6356350"/>
            <a:ext cx="251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58E04BE-65A9-A145-A0EB-EB6CD2880A85}" type="slidenum">
              <a:rPr lang="en-US" sz="1200" smtClean="0">
                <a:solidFill>
                  <a:schemeClr val="tx2"/>
                </a:solidFill>
              </a:rPr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6" r:id="rId13"/>
    <p:sldLayoutId id="2147483677" r:id="rId14"/>
    <p:sldLayoutId id="2147483669" r:id="rId15"/>
    <p:sldLayoutId id="2147483670" r:id="rId16"/>
    <p:sldLayoutId id="2147483671" r:id="rId17"/>
    <p:sldLayoutId id="2147483678" r:id="rId18"/>
    <p:sldLayoutId id="2147483672" r:id="rId19"/>
    <p:sldLayoutId id="2147483673" r:id="rId20"/>
    <p:sldLayoutId id="2147483674" r:id="rId21"/>
    <p:sldLayoutId id="2147483675" r:id="rId22"/>
    <p:sldLayoutId id="2147483679" r:id="rId23"/>
    <p:sldLayoutId id="2147483680" r:id="rId24"/>
    <p:sldLayoutId id="2147483681" r:id="rId25"/>
    <p:sldLayoutId id="2147483682" r:id="rId26"/>
    <p:sldLayoutId id="214748368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rgej_castillo@dfci.harvar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orgej_castillo@dfci.harvard.ed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5"/>
          <p:cNvSpPr txBox="1">
            <a:spLocks noGrp="1"/>
          </p:cNvSpPr>
          <p:nvPr>
            <p:ph type="ctrTitle"/>
          </p:nvPr>
        </p:nvSpPr>
        <p:spPr>
          <a:xfrm>
            <a:off x="4359727" y="544707"/>
            <a:ext cx="6638473" cy="29833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of ASH 2022:</a:t>
            </a:r>
            <a:b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Indolent lymphomas</a:t>
            </a:r>
            <a:endParaRPr lang="en-US" sz="5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1BF0420-631D-8A45-84E4-316CB2133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9728" y="3736655"/>
            <a:ext cx="7494018" cy="2576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Jorge J. Castillo, MD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Associate Professor of Medicine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Harvard Medical School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>
                <a:solidFill>
                  <a:schemeClr val="accent1"/>
                </a:solidFill>
                <a:uFill>
                  <a:solidFill>
                    <a:srgbClr val="009999"/>
                  </a:solidFill>
                </a:uFill>
              </a:rPr>
              <a:t>JorgeJ_Castillo@dfci.harvard.edu</a:t>
            </a:r>
            <a:endParaRPr lang="en-US" sz="3200" dirty="0">
              <a:solidFill>
                <a:schemeClr val="accent1"/>
              </a:solidFill>
              <a:uFill>
                <a:solidFill>
                  <a:srgbClr val="009999"/>
                </a:solidFill>
              </a:u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292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F680-3448-CD25-81CC-7BF8456F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Epcoritamab</a:t>
            </a:r>
            <a:r>
              <a:rPr lang="en-US" b="1" dirty="0">
                <a:solidFill>
                  <a:schemeClr val="tx2"/>
                </a:solidFill>
              </a:rPr>
              <a:t> + R</a:t>
            </a:r>
            <a:r>
              <a:rPr lang="en-US" b="1" baseline="30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: R/R PFS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A838DC-5A3F-EDC4-A35F-0ABDA9831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2" y="1418510"/>
            <a:ext cx="9959546" cy="46774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A02C1A-6529-2972-5B11-64322A471FCF}"/>
              </a:ext>
            </a:extLst>
          </p:cNvPr>
          <p:cNvSpPr txBox="1"/>
          <p:nvPr/>
        </p:nvSpPr>
        <p:spPr>
          <a:xfrm>
            <a:off x="7509134" y="6095969"/>
            <a:ext cx="36613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Falchi</a:t>
            </a:r>
            <a:r>
              <a:rPr lang="en-US" b="1" dirty="0"/>
              <a:t> et al. ASH 2022 #609, 611</a:t>
            </a:r>
          </a:p>
        </p:txBody>
      </p:sp>
    </p:spTree>
    <p:extLst>
      <p:ext uri="{BB962C8B-B14F-4D97-AF65-F5344CB8AC3E}">
        <p14:creationId xmlns:p14="http://schemas.microsoft.com/office/powerpoint/2010/main" val="3976799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0190-10FB-F125-541F-3C3211A2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69" y="0"/>
            <a:ext cx="10515600" cy="1021167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Epcoritamab</a:t>
            </a:r>
            <a:r>
              <a:rPr lang="en-US" b="1" dirty="0">
                <a:solidFill>
                  <a:schemeClr val="tx2"/>
                </a:solidFill>
              </a:rPr>
              <a:t> + R</a:t>
            </a:r>
            <a:r>
              <a:rPr lang="en-US" b="1" baseline="30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: Safety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83C90-43F6-6B82-C296-DF89657D1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7" y="1568852"/>
            <a:ext cx="5191163" cy="47393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4AD7F-FFEC-2E3E-FC60-462F7DB2D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62" y="1630671"/>
            <a:ext cx="4949080" cy="4677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381C7-9EF7-1474-E8FF-B2E69A509FC0}"/>
              </a:ext>
            </a:extLst>
          </p:cNvPr>
          <p:cNvSpPr txBox="1"/>
          <p:nvPr/>
        </p:nvSpPr>
        <p:spPr>
          <a:xfrm>
            <a:off x="2677749" y="1192667"/>
            <a:ext cx="302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R/R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4A715-2EE9-B36E-32DF-104422D89727}"/>
              </a:ext>
            </a:extLst>
          </p:cNvPr>
          <p:cNvSpPr txBox="1"/>
          <p:nvPr/>
        </p:nvSpPr>
        <p:spPr>
          <a:xfrm>
            <a:off x="8654470" y="1287671"/>
            <a:ext cx="3020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Untreated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51409-471F-64A0-3F26-2C3FE2A60662}"/>
              </a:ext>
            </a:extLst>
          </p:cNvPr>
          <p:cNvSpPr txBox="1"/>
          <p:nvPr/>
        </p:nvSpPr>
        <p:spPr>
          <a:xfrm>
            <a:off x="4276491" y="6261205"/>
            <a:ext cx="36390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Falchi</a:t>
            </a:r>
            <a:r>
              <a:rPr lang="en-US" b="1" dirty="0"/>
              <a:t> et al. ASH 2022 #609, 611</a:t>
            </a:r>
          </a:p>
        </p:txBody>
      </p:sp>
    </p:spTree>
    <p:extLst>
      <p:ext uri="{BB962C8B-B14F-4D97-AF65-F5344CB8AC3E}">
        <p14:creationId xmlns:p14="http://schemas.microsoft.com/office/powerpoint/2010/main" val="4101353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B54E-E3EE-3047-E0BA-2B93230F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Follicular lymphoma: summary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237D0E4-D258-327C-E756-36943A14E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23034"/>
              </p:ext>
            </p:extLst>
          </p:nvPr>
        </p:nvGraphicFramePr>
        <p:xfrm>
          <a:off x="838199" y="1325563"/>
          <a:ext cx="10515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15345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94000024"/>
                    </a:ext>
                  </a:extLst>
                </a:gridCol>
              </a:tblGrid>
              <a:tr h="3032509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chemeClr val="accent1"/>
                          </a:solidFill>
                        </a:rPr>
                        <a:t>Mosunetuzumab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CR rate 60% with a 24-month duration of CR of 63%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CRS manageable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18-month EFS 47%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41100"/>
                        </a:solidFill>
                      </a:endParaRPr>
                    </a:p>
                    <a:p>
                      <a:pPr algn="ctr"/>
                      <a:r>
                        <a:rPr lang="en-US" sz="2800" b="1" dirty="0" err="1">
                          <a:solidFill>
                            <a:srgbClr val="941100"/>
                          </a:solidFill>
                        </a:rPr>
                        <a:t>Epcoritamab</a:t>
                      </a:r>
                      <a:r>
                        <a:rPr lang="en-US" sz="2800" b="1" dirty="0">
                          <a:solidFill>
                            <a:srgbClr val="941100"/>
                          </a:solidFill>
                        </a:rPr>
                        <a:t> + R</a:t>
                      </a:r>
                      <a:r>
                        <a:rPr lang="en-US" sz="2800" b="1" baseline="30000" dirty="0">
                          <a:solidFill>
                            <a:srgbClr val="941100"/>
                          </a:solidFill>
                        </a:rPr>
                        <a:t>2</a:t>
                      </a:r>
                    </a:p>
                    <a:p>
                      <a:pPr algn="ctr"/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CR rate &gt;80% in untreated and R/R settings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CRS manageable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07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37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DC83C-06B7-482E-1FD6-94EBA3568E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Waldenström Macroglobulinemia</a:t>
            </a:r>
          </a:p>
        </p:txBody>
      </p:sp>
    </p:spTree>
    <p:extLst>
      <p:ext uri="{BB962C8B-B14F-4D97-AF65-F5344CB8AC3E}">
        <p14:creationId xmlns:p14="http://schemas.microsoft.com/office/powerpoint/2010/main" val="255708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6B23D-7ACF-1C53-F43C-7786819C3D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594297"/>
            <a:ext cx="10058400" cy="1986081"/>
          </a:xfrm>
        </p:spPr>
        <p:txBody>
          <a:bodyPr>
            <a:normAutofit/>
          </a:bodyPr>
          <a:lstStyle/>
          <a:p>
            <a:r>
              <a:rPr lang="en-US" sz="4000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Ibrutinib and Venetoclax in Previously Untreated Waldenström Macroglobulinemia</a:t>
            </a:r>
            <a:endParaRPr lang="en-US" dirty="0"/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D4293368-7EDB-3C67-65C8-677C3050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2707561"/>
            <a:ext cx="3424273" cy="23251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Ibrutinib 420 mg PO QD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DBBA0F4-03D6-AF51-002B-F3D491EE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674" y="2707562"/>
            <a:ext cx="3424273" cy="2325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Ibrutinib 420 mg PO QD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Venetoclax weekly ramp up over 3 weeks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100-200-400 mg PO QD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810C11C-FAD1-D411-801C-FE235DFAD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947" y="2707561"/>
            <a:ext cx="3424273" cy="23251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 3-24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Ibrutinib 420 mg PO QD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Venetoclax 400 mg PO QD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EBD5B-6EE6-85E8-E19E-05D4DB650D82}"/>
              </a:ext>
            </a:extLst>
          </p:cNvPr>
          <p:cNvSpPr txBox="1"/>
          <p:nvPr/>
        </p:nvSpPr>
        <p:spPr>
          <a:xfrm>
            <a:off x="7762947" y="5032749"/>
            <a:ext cx="3424273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Dose reductions were allowed for toxicity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6D60C-F8B5-31AF-74BE-9CA6CA4F5726}"/>
              </a:ext>
            </a:extLst>
          </p:cNvPr>
          <p:cNvSpPr txBox="1"/>
          <p:nvPr/>
        </p:nvSpPr>
        <p:spPr>
          <a:xfrm>
            <a:off x="7762947" y="5740635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Castillo et al. ASH 2022: 231</a:t>
            </a:r>
          </a:p>
        </p:txBody>
      </p:sp>
    </p:spTree>
    <p:extLst>
      <p:ext uri="{BB962C8B-B14F-4D97-AF65-F5344CB8AC3E}">
        <p14:creationId xmlns:p14="http://schemas.microsoft.com/office/powerpoint/2010/main" val="124149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360138-7A64-D2F7-F5B8-68BA22D851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7097" y="688299"/>
            <a:ext cx="10025062" cy="674688"/>
          </a:xfrm>
        </p:spPr>
        <p:txBody>
          <a:bodyPr/>
          <a:lstStyle/>
          <a:p>
            <a:r>
              <a:rPr lang="en-US" dirty="0"/>
              <a:t>Response to therapy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3F0069D-9034-182E-D4F5-368FE3346E6F}"/>
              </a:ext>
            </a:extLst>
          </p:cNvPr>
          <p:cNvGraphicFramePr/>
          <p:nvPr/>
        </p:nvGraphicFramePr>
        <p:xfrm>
          <a:off x="1524000" y="2165414"/>
          <a:ext cx="9144000" cy="407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49A780C-703E-9759-2584-C833E975A2AE}"/>
              </a:ext>
            </a:extLst>
          </p:cNvPr>
          <p:cNvSpPr txBox="1"/>
          <p:nvPr/>
        </p:nvSpPr>
        <p:spPr>
          <a:xfrm>
            <a:off x="2995863" y="1656576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ORR 100%</a:t>
            </a:r>
          </a:p>
          <a:p>
            <a:pPr algn="ctr"/>
            <a:r>
              <a:rPr lang="en-US" dirty="0"/>
              <a:t>Major 93%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C4530-6A82-D814-293D-1E4024A2E771}"/>
              </a:ext>
            </a:extLst>
          </p:cNvPr>
          <p:cNvSpPr txBox="1"/>
          <p:nvPr/>
        </p:nvSpPr>
        <p:spPr>
          <a:xfrm>
            <a:off x="5747186" y="1656575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ORR 100%</a:t>
            </a:r>
          </a:p>
          <a:p>
            <a:pPr algn="ctr"/>
            <a:r>
              <a:rPr lang="en-US" dirty="0"/>
              <a:t>Major 96%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3545A-9B8C-B420-E601-86722C886802}"/>
              </a:ext>
            </a:extLst>
          </p:cNvPr>
          <p:cNvSpPr txBox="1"/>
          <p:nvPr/>
        </p:nvSpPr>
        <p:spPr>
          <a:xfrm>
            <a:off x="8486477" y="1656574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ORR 100%</a:t>
            </a:r>
          </a:p>
          <a:p>
            <a:pPr algn="ctr"/>
            <a:r>
              <a:rPr lang="en-US" dirty="0"/>
              <a:t>Major 89%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63779D-AE94-BC76-398A-5DF6AB3BEBB1}"/>
              </a:ext>
            </a:extLst>
          </p:cNvPr>
          <p:cNvCxnSpPr/>
          <p:nvPr/>
        </p:nvCxnSpPr>
        <p:spPr>
          <a:xfrm>
            <a:off x="6390526" y="1458925"/>
            <a:ext cx="28048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440ED7-0391-BCEC-2298-601118561EDF}"/>
              </a:ext>
            </a:extLst>
          </p:cNvPr>
          <p:cNvCxnSpPr>
            <a:cxnSpLocks/>
          </p:cNvCxnSpPr>
          <p:nvPr/>
        </p:nvCxnSpPr>
        <p:spPr>
          <a:xfrm>
            <a:off x="6399088" y="1448650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710A51-6428-4D55-0252-283D48273855}"/>
              </a:ext>
            </a:extLst>
          </p:cNvPr>
          <p:cNvCxnSpPr>
            <a:cxnSpLocks/>
          </p:cNvCxnSpPr>
          <p:nvPr/>
        </p:nvCxnSpPr>
        <p:spPr>
          <a:xfrm>
            <a:off x="9181673" y="1448651"/>
            <a:ext cx="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193CF0D-DDDF-C1AE-875C-547544A213F5}"/>
              </a:ext>
            </a:extLst>
          </p:cNvPr>
          <p:cNvSpPr txBox="1"/>
          <p:nvPr/>
        </p:nvSpPr>
        <p:spPr>
          <a:xfrm>
            <a:off x="7381454" y="1289647"/>
            <a:ext cx="817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p=0.15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DFC40-3899-F028-5AE1-546E4712FA13}"/>
              </a:ext>
            </a:extLst>
          </p:cNvPr>
          <p:cNvSpPr txBox="1"/>
          <p:nvPr/>
        </p:nvSpPr>
        <p:spPr>
          <a:xfrm>
            <a:off x="7770727" y="6241620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Castillo et al. ASH 2022: 231</a:t>
            </a:r>
          </a:p>
        </p:txBody>
      </p:sp>
    </p:spTree>
    <p:extLst>
      <p:ext uri="{BB962C8B-B14F-4D97-AF65-F5344CB8AC3E}">
        <p14:creationId xmlns:p14="http://schemas.microsoft.com/office/powerpoint/2010/main" val="291909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71649-1CDB-BCDE-F0BD-3A4C40AB57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Survival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4B703-F5DE-E1B0-ED06-26CDC1CB4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941"/>
            <a:ext cx="5486400" cy="3990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E27C9-DA36-8A9F-1FC2-17D8C368E8F4}"/>
              </a:ext>
            </a:extLst>
          </p:cNvPr>
          <p:cNvSpPr txBox="1"/>
          <p:nvPr/>
        </p:nvSpPr>
        <p:spPr>
          <a:xfrm>
            <a:off x="2503502" y="365382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12-month PFS rate: 92%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30EA7-8038-D9E0-B35B-818FFBCF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1941"/>
            <a:ext cx="5486400" cy="3990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E08077-A609-2BB2-3058-882C94E5D86F}"/>
              </a:ext>
            </a:extLst>
          </p:cNvPr>
          <p:cNvSpPr txBox="1"/>
          <p:nvPr/>
        </p:nvSpPr>
        <p:spPr>
          <a:xfrm>
            <a:off x="7989902" y="3653829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12-month OS rate: 95%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600D7-0325-6FEC-65F6-BA063040E610}"/>
              </a:ext>
            </a:extLst>
          </p:cNvPr>
          <p:cNvSpPr txBox="1"/>
          <p:nvPr/>
        </p:nvSpPr>
        <p:spPr>
          <a:xfrm>
            <a:off x="3046521" y="1525970"/>
            <a:ext cx="6098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Median follow-up: 11 months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00B3B-A20A-259D-0B6B-52F809C6ACE0}"/>
              </a:ext>
            </a:extLst>
          </p:cNvPr>
          <p:cNvSpPr txBox="1"/>
          <p:nvPr/>
        </p:nvSpPr>
        <p:spPr>
          <a:xfrm>
            <a:off x="6096000" y="5972050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Castillo et al. ASH 2022: 231</a:t>
            </a:r>
          </a:p>
        </p:txBody>
      </p:sp>
    </p:spTree>
    <p:extLst>
      <p:ext uri="{BB962C8B-B14F-4D97-AF65-F5344CB8AC3E}">
        <p14:creationId xmlns:p14="http://schemas.microsoft.com/office/powerpoint/2010/main" val="409878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4C39D-DF77-3066-228F-618419E93A09}"/>
              </a:ext>
            </a:extLst>
          </p:cNvPr>
          <p:cNvGraphicFramePr>
            <a:graphicFrameLocks noGrp="1"/>
          </p:cNvGraphicFramePr>
          <p:nvPr/>
        </p:nvGraphicFramePr>
        <p:xfrm>
          <a:off x="3115793" y="712569"/>
          <a:ext cx="8400702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739">
                  <a:extLst>
                    <a:ext uri="{9D8B030D-6E8A-4147-A177-3AD203B41FA5}">
                      <a16:colId xmlns:a16="http://schemas.microsoft.com/office/drawing/2014/main" val="4131784597"/>
                    </a:ext>
                  </a:extLst>
                </a:gridCol>
                <a:gridCol w="1204417">
                  <a:extLst>
                    <a:ext uri="{9D8B030D-6E8A-4147-A177-3AD203B41FA5}">
                      <a16:colId xmlns:a16="http://schemas.microsoft.com/office/drawing/2014/main" val="1524483130"/>
                    </a:ext>
                  </a:extLst>
                </a:gridCol>
                <a:gridCol w="1204417">
                  <a:extLst>
                    <a:ext uri="{9D8B030D-6E8A-4147-A177-3AD203B41FA5}">
                      <a16:colId xmlns:a16="http://schemas.microsoft.com/office/drawing/2014/main" val="2282034687"/>
                    </a:ext>
                  </a:extLst>
                </a:gridCol>
                <a:gridCol w="1204417">
                  <a:extLst>
                    <a:ext uri="{9D8B030D-6E8A-4147-A177-3AD203B41FA5}">
                      <a16:colId xmlns:a16="http://schemas.microsoft.com/office/drawing/2014/main" val="2824189103"/>
                    </a:ext>
                  </a:extLst>
                </a:gridCol>
                <a:gridCol w="1204417">
                  <a:extLst>
                    <a:ext uri="{9D8B030D-6E8A-4147-A177-3AD203B41FA5}">
                      <a16:colId xmlns:a16="http://schemas.microsoft.com/office/drawing/2014/main" val="2839695129"/>
                    </a:ext>
                  </a:extLst>
                </a:gridCol>
                <a:gridCol w="845295">
                  <a:extLst>
                    <a:ext uri="{9D8B030D-6E8A-4147-A177-3AD203B41FA5}">
                      <a16:colId xmlns:a16="http://schemas.microsoft.com/office/drawing/2014/main" val="2609785420"/>
                    </a:ext>
                  </a:extLst>
                </a:gridCol>
              </a:tblGrid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Adverse events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Grade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Grade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Grade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Grade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6290613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Anemia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421113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Atrial fibrillation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18788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Diarrhea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252484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Reflux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4834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Mucositis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660174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Nausea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48339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Neutropenia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949674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Hyperphosphatemia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930751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Muscle/joint pain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9140151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Skin rash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5372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Ventricular arrhythmia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306056"/>
                  </a:ext>
                </a:extLst>
              </a:tr>
              <a:tr h="224727"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Laboratory TLS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80842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4E4F-FFC6-041D-A470-DA00E2D736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3469" y="712569"/>
            <a:ext cx="10025062" cy="674688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09A23-25EB-3AC7-1C5C-B88B6A3B549F}"/>
              </a:ext>
            </a:extLst>
          </p:cNvPr>
          <p:cNvSpPr txBox="1"/>
          <p:nvPr/>
        </p:nvSpPr>
        <p:spPr>
          <a:xfrm>
            <a:off x="1083468" y="1387257"/>
            <a:ext cx="2230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Adverse events observed in ≥3 patients and of clinical importance</a:t>
            </a:r>
          </a:p>
          <a:p>
            <a:endParaRPr lang="en-US" sz="2000" dirty="0"/>
          </a:p>
          <a:p>
            <a:r>
              <a:rPr lang="en-US" sz="2000" dirty="0"/>
              <a:t>n=45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5C214-EE75-C2F1-A41A-B07DBAC1AA88}"/>
              </a:ext>
            </a:extLst>
          </p:cNvPr>
          <p:cNvSpPr txBox="1"/>
          <p:nvPr/>
        </p:nvSpPr>
        <p:spPr>
          <a:xfrm>
            <a:off x="914400" y="5894371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Castillo et al. ASH 2022: 231</a:t>
            </a:r>
          </a:p>
        </p:txBody>
      </p:sp>
    </p:spTree>
    <p:extLst>
      <p:ext uri="{BB962C8B-B14F-4D97-AF65-F5344CB8AC3E}">
        <p14:creationId xmlns:p14="http://schemas.microsoft.com/office/powerpoint/2010/main" val="38903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AF2A-ACE3-A81A-2719-6E1B5A4E196C}"/>
              </a:ext>
            </a:extLst>
          </p:cNvPr>
          <p:cNvSpPr txBox="1">
            <a:spLocks/>
          </p:cNvSpPr>
          <p:nvPr/>
        </p:nvSpPr>
        <p:spPr>
          <a:xfrm>
            <a:off x="1066800" y="594297"/>
            <a:ext cx="10058400" cy="8646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B62B30"/>
                </a:solidFill>
                <a:latin typeface="Roboto" panose="02000000000000000000" pitchFamily="2" charset="0"/>
              </a:rPr>
              <a:t>Ibrutinib and Venetoclax in Previously Untreated Waldenström Macroglobulinemia</a:t>
            </a:r>
            <a:endParaRPr lang="en-US" sz="2800" dirty="0"/>
          </a:p>
        </p:txBody>
      </p:sp>
      <p:pic>
        <p:nvPicPr>
          <p:cNvPr id="8" name="Picture 7" descr="A graph of a patient's disease&#10;&#10;Description automatically generated">
            <a:extLst>
              <a:ext uri="{FF2B5EF4-FFF2-40B4-BE49-F238E27FC236}">
                <a16:creationId xmlns:a16="http://schemas.microsoft.com/office/drawing/2014/main" id="{C4F4E31E-CC19-588F-8719-B776339A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556" y="1571944"/>
            <a:ext cx="6325644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3617FA-6D6F-6962-879E-544DA828038D}"/>
              </a:ext>
            </a:extLst>
          </p:cNvPr>
          <p:cNvSpPr txBox="1"/>
          <p:nvPr/>
        </p:nvSpPr>
        <p:spPr>
          <a:xfrm>
            <a:off x="1066800" y="1654137"/>
            <a:ext cx="3732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Median follow-up: </a:t>
            </a:r>
          </a:p>
          <a:p>
            <a:r>
              <a:rPr lang="en-US" sz="2000" dirty="0"/>
              <a:t>  24 months</a:t>
            </a:r>
          </a:p>
          <a:p>
            <a:endParaRPr lang="en-US" sz="2000" dirty="0"/>
          </a:p>
          <a:p>
            <a:r>
              <a:rPr lang="en-US" sz="2000" dirty="0"/>
              <a:t>Median time from EOT:</a:t>
            </a:r>
          </a:p>
          <a:p>
            <a:r>
              <a:rPr lang="en-US" sz="2000" dirty="0"/>
              <a:t>  13 months</a:t>
            </a:r>
          </a:p>
          <a:p>
            <a:endParaRPr lang="en-US" sz="2000" dirty="0"/>
          </a:p>
          <a:p>
            <a:r>
              <a:rPr lang="en-US" sz="2000" dirty="0"/>
              <a:t>31 patients had a BMBX 1 year after EOT:</a:t>
            </a:r>
          </a:p>
          <a:p>
            <a:r>
              <a:rPr lang="en-US" sz="2000" dirty="0"/>
              <a:t>  No </a:t>
            </a:r>
            <a:r>
              <a:rPr lang="en-US" sz="2000" i="1" dirty="0"/>
              <a:t>BTK</a:t>
            </a:r>
            <a:r>
              <a:rPr lang="en-US" sz="2000" dirty="0"/>
              <a:t> or </a:t>
            </a:r>
            <a:r>
              <a:rPr lang="en-US" sz="2000" i="1" dirty="0"/>
              <a:t>TP53</a:t>
            </a:r>
            <a:r>
              <a:rPr lang="en-US" sz="2000" dirty="0"/>
              <a:t> mutations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E1204-50A0-9ACF-024C-999F54151624}"/>
              </a:ext>
            </a:extLst>
          </p:cNvPr>
          <p:cNvSpPr txBox="1"/>
          <p:nvPr/>
        </p:nvSpPr>
        <p:spPr>
          <a:xfrm>
            <a:off x="4799556" y="6143944"/>
            <a:ext cx="3967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Castillo et al. Submitted to ASH 2023</a:t>
            </a:r>
          </a:p>
        </p:txBody>
      </p:sp>
    </p:spTree>
    <p:extLst>
      <p:ext uri="{BB962C8B-B14F-4D97-AF65-F5344CB8AC3E}">
        <p14:creationId xmlns:p14="http://schemas.microsoft.com/office/powerpoint/2010/main" val="70711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1ED3A-C1AD-696F-14D7-634159C5A8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8738" y="501534"/>
            <a:ext cx="10025062" cy="23216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Efficacy of Pirtobrutinib, a Highly Selective, Non-Covalent (Reversible) BTK Inhibitor in Relapsed/Refractory Waldenström Macroglobulinemia: Results from the Phase 1/2 BRUIN Study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E49992-2261-CF34-281B-F5D9A3DC7D42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823209"/>
          <a:ext cx="9144000" cy="3006210"/>
        </p:xfrm>
        <a:graphic>
          <a:graphicData uri="http://schemas.openxmlformats.org/drawingml/2006/table">
            <a:tbl>
              <a:tblPr firstRow="1" bandRow="1"/>
              <a:tblGrid>
                <a:gridCol w="4843888">
                  <a:extLst>
                    <a:ext uri="{9D8B030D-6E8A-4147-A177-3AD203B41FA5}">
                      <a16:colId xmlns:a16="http://schemas.microsoft.com/office/drawing/2014/main" val="1203440458"/>
                    </a:ext>
                  </a:extLst>
                </a:gridCol>
                <a:gridCol w="2150056">
                  <a:extLst>
                    <a:ext uri="{9D8B030D-6E8A-4147-A177-3AD203B41FA5}">
                      <a16:colId xmlns:a16="http://schemas.microsoft.com/office/drawing/2014/main" val="2779654470"/>
                    </a:ext>
                  </a:extLst>
                </a:gridCol>
                <a:gridCol w="2150056">
                  <a:extLst>
                    <a:ext uri="{9D8B030D-6E8A-4147-A177-3AD203B41FA5}">
                      <a16:colId xmlns:a16="http://schemas.microsoft.com/office/drawing/2014/main" val="2474469590"/>
                    </a:ext>
                  </a:extLst>
                </a:gridCol>
              </a:tblGrid>
              <a:tr h="642898">
                <a:tc>
                  <a:txBody>
                    <a:bodyPr/>
                    <a:lstStyle/>
                    <a:p>
                      <a:pPr marL="0" marR="0" lvl="0" indent="112395" algn="l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Response Evaluable </a:t>
                      </a:r>
                      <a:endParaRPr lang="en-US" sz="22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11239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WM Patients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Prior </a:t>
                      </a:r>
                      <a:r>
                        <a:rPr lang="en-US" sz="2200" b="1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cBTKi</a:t>
                      </a:r>
                      <a:r>
                        <a:rPr lang="en-US" sz="2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n=63</a:t>
                      </a:r>
                      <a:endParaRPr lang="en-US" sz="22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cBTKi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Naïve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n=17</a:t>
                      </a:r>
                    </a:p>
                  </a:txBody>
                  <a:tcPr marL="32685" marR="32685" marT="16166" marB="16166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99223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11239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2713" algn="l"/>
                        </a:tabLst>
                        <a:defRPr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Major Response </a:t>
                      </a:r>
                      <a:r>
                        <a:rPr lang="en-US" sz="2200" b="1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Rate</a:t>
                      </a:r>
                      <a:r>
                        <a:rPr lang="en-US" sz="2200" b="1" baseline="30000" err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a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lang="en-US" sz="2200" b="1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% (95% CI)</a:t>
                      </a:r>
                      <a:endParaRPr lang="en-US" sz="22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66.7 (53.7-78.0)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88.2 (63.6-98.5)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645808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11239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2713" algn="l"/>
                        </a:tabLst>
                        <a:defRPr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CR + VGPR Rate, </a:t>
                      </a:r>
                      <a:r>
                        <a:rPr lang="en-US" sz="2200" b="1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% (95% CI)</a:t>
                      </a:r>
                      <a:endParaRPr lang="en-US" sz="2200" b="1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23.8 (14.0-36.2)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29.4 (10.3-56.0)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465383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11239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2713" algn="l"/>
                        </a:tabLst>
                        <a:defRPr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B</a:t>
                      </a:r>
                      <a:r>
                        <a:rPr lang="en-US" sz="22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est </a:t>
                      </a:r>
                      <a:r>
                        <a:rPr lang="en-US" sz="2200" b="1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Response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99875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VGPR, n (%)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15</a:t>
                      </a:r>
                      <a:r>
                        <a:rPr lang="en-US" sz="22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(23.8)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5</a:t>
                      </a:r>
                      <a:r>
                        <a:rPr lang="en-US" sz="22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(29.4)</a:t>
                      </a:r>
                      <a:endParaRPr lang="en-US" sz="22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34136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PR, n (%)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27 (42.9)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10</a:t>
                      </a:r>
                      <a:r>
                        <a:rPr lang="en-US" sz="2200" kern="1200" baseline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(58.8)</a:t>
                      </a:r>
                      <a:endParaRPr lang="en-US" sz="22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187522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MR, n (%)</a:t>
                      </a:r>
                      <a:endParaRPr lang="en-US" sz="2200" baseline="3000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 (14.3)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0 (0)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81459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marR="0" lvl="0" indent="39687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aseline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SD, n (%)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9 (14.3)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2 (11.8)</a:t>
                      </a:r>
                    </a:p>
                  </a:txBody>
                  <a:tcPr marL="32685" marR="32685" marT="16166" marB="1616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2695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1CB42E1-DD45-A298-7EF8-34071847D51B}"/>
              </a:ext>
            </a:extLst>
          </p:cNvPr>
          <p:cNvSpPr txBox="1"/>
          <p:nvPr/>
        </p:nvSpPr>
        <p:spPr>
          <a:xfrm>
            <a:off x="7392680" y="5829419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Palomba</a:t>
            </a:r>
            <a:r>
              <a:rPr lang="en-US" dirty="0"/>
              <a:t> et al. ASH 2022: 229</a:t>
            </a:r>
          </a:p>
        </p:txBody>
      </p:sp>
    </p:spTree>
    <p:extLst>
      <p:ext uri="{BB962C8B-B14F-4D97-AF65-F5344CB8AC3E}">
        <p14:creationId xmlns:p14="http://schemas.microsoft.com/office/powerpoint/2010/main" val="6505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524AB2-8A27-FD4E-82BE-7BB216861C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6D639-F8FC-D24D-8D0D-4875B20CFC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8243" y="451823"/>
            <a:ext cx="10025062" cy="674688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371B0DF-9513-5A40-A1DD-3470DE31A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15448"/>
              </p:ext>
            </p:extLst>
          </p:nvPr>
        </p:nvGraphicFramePr>
        <p:xfrm>
          <a:off x="1098243" y="1145559"/>
          <a:ext cx="10486051" cy="4949740"/>
        </p:xfrm>
        <a:graphic>
          <a:graphicData uri="http://schemas.openxmlformats.org/drawingml/2006/table">
            <a:tbl>
              <a:tblPr/>
              <a:tblGrid>
                <a:gridCol w="2304737">
                  <a:extLst>
                    <a:ext uri="{9D8B030D-6E8A-4147-A177-3AD203B41FA5}">
                      <a16:colId xmlns:a16="http://schemas.microsoft.com/office/drawing/2014/main" val="3956010821"/>
                    </a:ext>
                  </a:extLst>
                </a:gridCol>
                <a:gridCol w="1292972">
                  <a:extLst>
                    <a:ext uri="{9D8B030D-6E8A-4147-A177-3AD203B41FA5}">
                      <a16:colId xmlns:a16="http://schemas.microsoft.com/office/drawing/2014/main" val="2426288714"/>
                    </a:ext>
                  </a:extLst>
                </a:gridCol>
                <a:gridCol w="1331072">
                  <a:extLst>
                    <a:ext uri="{9D8B030D-6E8A-4147-A177-3AD203B41FA5}">
                      <a16:colId xmlns:a16="http://schemas.microsoft.com/office/drawing/2014/main" val="3294006123"/>
                    </a:ext>
                  </a:extLst>
                </a:gridCol>
                <a:gridCol w="1407272">
                  <a:extLst>
                    <a:ext uri="{9D8B030D-6E8A-4147-A177-3AD203B41FA5}">
                      <a16:colId xmlns:a16="http://schemas.microsoft.com/office/drawing/2014/main" val="1753110977"/>
                    </a:ext>
                  </a:extLst>
                </a:gridCol>
                <a:gridCol w="1521572">
                  <a:extLst>
                    <a:ext uri="{9D8B030D-6E8A-4147-A177-3AD203B41FA5}">
                      <a16:colId xmlns:a16="http://schemas.microsoft.com/office/drawing/2014/main" val="216116125"/>
                    </a:ext>
                  </a:extLst>
                </a:gridCol>
                <a:gridCol w="1398954">
                  <a:extLst>
                    <a:ext uri="{9D8B030D-6E8A-4147-A177-3AD203B41FA5}">
                      <a16:colId xmlns:a16="http://schemas.microsoft.com/office/drawing/2014/main" val="1893683202"/>
                    </a:ext>
                  </a:extLst>
                </a:gridCol>
                <a:gridCol w="1229472">
                  <a:extLst>
                    <a:ext uri="{9D8B030D-6E8A-4147-A177-3AD203B41FA5}">
                      <a16:colId xmlns:a16="http://schemas.microsoft.com/office/drawing/2014/main" val="397200902"/>
                    </a:ext>
                  </a:extLst>
                </a:gridCol>
              </a:tblGrid>
              <a:tr h="30032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Company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Research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support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Employee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Consultant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Stockholder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Speaker’s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Bureau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Scientific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Advisory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Board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30708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AbbVie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17690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AstraZeneca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3816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BeiGene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04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Cellectar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84641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Janssen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47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Kite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440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LOXO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8424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Pharmacyclics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4724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Roche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379813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TG </a:t>
                      </a:r>
                      <a:r>
                        <a:rPr kumimoji="0" lang="fr-FR" alt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Therapeutics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100000"/>
                        <a:buFont typeface="Wingdings 2" pitchFamily="2" charset="2"/>
                        <a:defRPr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1pPr>
                      <a:lvl2pPr marL="37931725" indent="-37474525" eaLnBrk="0" hangingPunct="0">
                        <a:spcBef>
                          <a:spcPts val="600"/>
                        </a:spcBef>
                        <a:buClr>
                          <a:srgbClr val="4D0000"/>
                        </a:buClr>
                        <a:buSzPct val="100000"/>
                        <a:buFont typeface="Wingdings 2" pitchFamily="2" charset="2"/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125786" marR="125786" marT="62890" marB="628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42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969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A0B635A-E2C7-5FAD-E887-93EB430C0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70297"/>
            <a:ext cx="8229600" cy="50602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8A6E21-E5CC-763A-5A49-3861B4F7514D}"/>
              </a:ext>
            </a:extLst>
          </p:cNvPr>
          <p:cNvSpPr txBox="1"/>
          <p:nvPr/>
        </p:nvSpPr>
        <p:spPr>
          <a:xfrm>
            <a:off x="6935480" y="6243158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Palomba</a:t>
            </a:r>
            <a:r>
              <a:rPr lang="en-US" dirty="0"/>
              <a:t> et al. ASH 2022: 229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A5B093-E96C-01FA-FE0F-65FFDBA7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75AE046-E1CF-ADE4-5F06-2CA9BC0218B2}"/>
              </a:ext>
            </a:extLst>
          </p:cNvPr>
          <p:cNvSpPr txBox="1">
            <a:spLocks/>
          </p:cNvSpPr>
          <p:nvPr/>
        </p:nvSpPr>
        <p:spPr>
          <a:xfrm>
            <a:off x="1083469" y="348380"/>
            <a:ext cx="10025062" cy="232167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B62B30"/>
                </a:solidFill>
                <a:latin typeface="Roboto" panose="02000000000000000000" pitchFamily="2" charset="0"/>
              </a:rPr>
              <a:t>Efficacy of Pirtobrutinib, a Highly Selective, Non-Covalent (Reversible) BTK Inhibitor in Relapsed/Refractory Waldenström Macroglobulinemia: Results from the Phase 1/2 BRUIN Study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48661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79389C70-3651-D0ED-431B-C597169E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869" y="1949341"/>
            <a:ext cx="5724512" cy="3218688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89E7E44E-298D-2CF2-8C3A-EBDE2F496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45" y="1962873"/>
            <a:ext cx="5757424" cy="3194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D6C1D-D9AD-BE5F-D203-0CB72D613B67}"/>
              </a:ext>
            </a:extLst>
          </p:cNvPr>
          <p:cNvSpPr txBox="1"/>
          <p:nvPr/>
        </p:nvSpPr>
        <p:spPr>
          <a:xfrm>
            <a:off x="836698" y="5739888"/>
            <a:ext cx="10518605" cy="69249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409" indent="-17440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</a:rPr>
              <a:t>The median follow-up for PFS and OS </a:t>
            </a:r>
            <a:r>
              <a:rPr lang="en-US" sz="1600">
                <a:solidFill>
                  <a:srgbClr val="000000"/>
                </a:solidFill>
              </a:rPr>
              <a:t>in patients who received prior </a:t>
            </a:r>
            <a:r>
              <a:rPr lang="en-US" sz="1600" err="1">
                <a:solidFill>
                  <a:srgbClr val="000000"/>
                </a:solidFill>
              </a:rPr>
              <a:t>cBTKi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GB" sz="1600">
                <a:solidFill>
                  <a:srgbClr val="000000"/>
                </a:solidFill>
              </a:rPr>
              <a:t>was 14 and 16 months, respectively</a:t>
            </a:r>
            <a:endParaRPr lang="en-US" sz="1800"/>
          </a:p>
          <a:p>
            <a:pPr marL="174409" indent="-17440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55.6% (35/63) of patients who received prior </a:t>
            </a:r>
            <a:r>
              <a:rPr lang="en-US" sz="1600" err="1">
                <a:solidFill>
                  <a:srgbClr val="000000"/>
                </a:solidFill>
              </a:rPr>
              <a:t>cBTKi</a:t>
            </a:r>
            <a:r>
              <a:rPr lang="en-US" sz="1600">
                <a:solidFill>
                  <a:srgbClr val="000000"/>
                </a:solidFill>
              </a:rPr>
              <a:t> remain on </a:t>
            </a:r>
            <a:r>
              <a:rPr lang="en-US" sz="1600" err="1">
                <a:solidFill>
                  <a:srgbClr val="000000"/>
                </a:solidFill>
              </a:rPr>
              <a:t>pirtobrutinib</a:t>
            </a:r>
            <a:endParaRPr lang="en-US" sz="1600">
              <a:solidFill>
                <a:srgbClr val="000000"/>
              </a:solidFill>
              <a:cs typeface="Arial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9B3128-F97C-D3C7-41AB-9CC4B9FF66BA}"/>
              </a:ext>
            </a:extLst>
          </p:cNvPr>
          <p:cNvSpPr txBox="1">
            <a:spLocks/>
          </p:cNvSpPr>
          <p:nvPr/>
        </p:nvSpPr>
        <p:spPr>
          <a:xfrm>
            <a:off x="1078698" y="4178654"/>
            <a:ext cx="35485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685800" eaLnBrk="1" latinLnBrk="0" hangingPunct="1">
              <a:defRPr sz="1350">
                <a:latin typeface="+mn-lt"/>
                <a:ea typeface="+mn-ea"/>
                <a:cs typeface="+mn-cs"/>
              </a:defRPr>
            </a:lvl1pPr>
            <a:lvl2pPr marL="342900" lvl="1" algn="ctr" defTabSz="685800" eaLnBrk="1" latinLnBrk="0" hangingPunct="1">
              <a:defRPr sz="1200" b="1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defTabSz="685800" eaLnBrk="1" latinLnBrk="0" hangingPunct="1">
              <a:defRPr sz="1350">
                <a:latin typeface="+mn-lt"/>
                <a:ea typeface="+mn-ea"/>
                <a:cs typeface="+mn-cs"/>
              </a:defRPr>
            </a:lvl3pPr>
            <a:lvl4pPr marL="1028700" defTabSz="685800" eaLnBrk="1" latinLnBrk="0" hangingPunct="1">
              <a:defRPr sz="1350">
                <a:latin typeface="+mn-lt"/>
                <a:ea typeface="+mn-ea"/>
                <a:cs typeface="+mn-cs"/>
              </a:defRPr>
            </a:lvl4pPr>
            <a:lvl5pPr marL="1371600" defTabSz="685800" eaLnBrk="1" latinLnBrk="0" hangingPunct="1">
              <a:defRPr sz="1350">
                <a:latin typeface="+mn-lt"/>
                <a:ea typeface="+mn-ea"/>
                <a:cs typeface="+mn-cs"/>
              </a:defRPr>
            </a:lvl5pPr>
            <a:lvl6pPr marL="1714500" defTabSz="685800">
              <a:defRPr sz="1350">
                <a:latin typeface="+mn-lt"/>
                <a:ea typeface="+mn-ea"/>
                <a:cs typeface="+mn-cs"/>
              </a:defRPr>
            </a:lvl6pPr>
            <a:lvl7pPr marL="2057400" defTabSz="685800">
              <a:defRPr sz="1350">
                <a:latin typeface="+mn-lt"/>
                <a:ea typeface="+mn-ea"/>
                <a:cs typeface="+mn-cs"/>
              </a:defRPr>
            </a:lvl7pPr>
            <a:lvl8pPr marL="2400300" defTabSz="685800">
              <a:defRPr sz="1350">
                <a:latin typeface="+mn-lt"/>
                <a:ea typeface="+mn-ea"/>
                <a:cs typeface="+mn-cs"/>
              </a:defRPr>
            </a:lvl8pPr>
            <a:lvl9pPr marL="2743200" defTabSz="685800">
              <a:defRPr sz="1350"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90000"/>
              </a:lnSpc>
              <a:defRPr/>
            </a:pPr>
            <a:r>
              <a:rPr lang="en-US" sz="1600" b="1">
                <a:solidFill>
                  <a:srgbClr val="000000"/>
                </a:solidFill>
              </a:rPr>
              <a:t>Progression-Free Survival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FAE91-67BE-60C0-C09E-F88BAEB9255C}"/>
              </a:ext>
            </a:extLst>
          </p:cNvPr>
          <p:cNvSpPr txBox="1">
            <a:spLocks/>
          </p:cNvSpPr>
          <p:nvPr/>
        </p:nvSpPr>
        <p:spPr>
          <a:xfrm>
            <a:off x="7076967" y="4178653"/>
            <a:ext cx="35485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685800" eaLnBrk="1" latinLnBrk="0" hangingPunct="1">
              <a:defRPr sz="1350">
                <a:latin typeface="+mn-lt"/>
                <a:ea typeface="+mn-ea"/>
                <a:cs typeface="+mn-cs"/>
              </a:defRPr>
            </a:lvl1pPr>
            <a:lvl2pPr marL="342900" lvl="1" algn="ctr" defTabSz="685800" eaLnBrk="1" latinLnBrk="0" hangingPunct="1">
              <a:defRPr sz="1200" b="1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85800" defTabSz="685800" eaLnBrk="1" latinLnBrk="0" hangingPunct="1">
              <a:defRPr sz="1350">
                <a:latin typeface="+mn-lt"/>
                <a:ea typeface="+mn-ea"/>
                <a:cs typeface="+mn-cs"/>
              </a:defRPr>
            </a:lvl3pPr>
            <a:lvl4pPr marL="1028700" defTabSz="685800" eaLnBrk="1" latinLnBrk="0" hangingPunct="1">
              <a:defRPr sz="1350">
                <a:latin typeface="+mn-lt"/>
                <a:ea typeface="+mn-ea"/>
                <a:cs typeface="+mn-cs"/>
              </a:defRPr>
            </a:lvl4pPr>
            <a:lvl5pPr marL="1371600" defTabSz="685800" eaLnBrk="1" latinLnBrk="0" hangingPunct="1">
              <a:defRPr sz="1350">
                <a:latin typeface="+mn-lt"/>
                <a:ea typeface="+mn-ea"/>
                <a:cs typeface="+mn-cs"/>
              </a:defRPr>
            </a:lvl5pPr>
            <a:lvl6pPr marL="1714500" defTabSz="685800">
              <a:defRPr sz="1350">
                <a:latin typeface="+mn-lt"/>
                <a:ea typeface="+mn-ea"/>
                <a:cs typeface="+mn-cs"/>
              </a:defRPr>
            </a:lvl6pPr>
            <a:lvl7pPr marL="2057400" defTabSz="685800">
              <a:defRPr sz="1350">
                <a:latin typeface="+mn-lt"/>
                <a:ea typeface="+mn-ea"/>
                <a:cs typeface="+mn-cs"/>
              </a:defRPr>
            </a:lvl7pPr>
            <a:lvl8pPr marL="2400300" defTabSz="685800">
              <a:defRPr sz="1350">
                <a:latin typeface="+mn-lt"/>
                <a:ea typeface="+mn-ea"/>
                <a:cs typeface="+mn-cs"/>
              </a:defRPr>
            </a:lvl8pPr>
            <a:lvl9pPr marL="2743200" defTabSz="685800">
              <a:defRPr sz="1350">
                <a:latin typeface="+mn-lt"/>
                <a:ea typeface="+mn-ea"/>
                <a:cs typeface="+mn-cs"/>
              </a:defRPr>
            </a:lvl9pPr>
          </a:lstStyle>
          <a:p>
            <a:pPr defTabSz="121917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000000"/>
                </a:solidFill>
              </a:rPr>
              <a:t>Overall Survival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86ABB-87A3-391A-8316-C226B0C08FC0}"/>
              </a:ext>
            </a:extLst>
          </p:cNvPr>
          <p:cNvSpPr txBox="1"/>
          <p:nvPr/>
        </p:nvSpPr>
        <p:spPr>
          <a:xfrm>
            <a:off x="6305869" y="5183319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Palomba</a:t>
            </a:r>
            <a:r>
              <a:rPr lang="en-US" dirty="0"/>
              <a:t> et al. ASH 2022: 229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DECF1A-FE85-10E0-1CBB-224AB9BA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A2541D-EA7E-4BD8-3BD3-BBF128F38BA9}"/>
              </a:ext>
            </a:extLst>
          </p:cNvPr>
          <p:cNvSpPr txBox="1">
            <a:spLocks/>
          </p:cNvSpPr>
          <p:nvPr/>
        </p:nvSpPr>
        <p:spPr>
          <a:xfrm>
            <a:off x="1083469" y="485470"/>
            <a:ext cx="10025062" cy="1107686"/>
          </a:xfrm>
        </p:spPr>
        <p:txBody>
          <a:bodyPr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B62B30"/>
                </a:solidFill>
                <a:latin typeface="Roboto" panose="02000000000000000000" pitchFamily="2" charset="0"/>
              </a:rPr>
              <a:t>Efficacy of Pirtobrutinib, a Highly Selective, Non-Covalent (Reversible) BTK Inhibitor in Relapsed/Refractory Waldenström Macroglobulinemia: Results from the Phase 1/2 BRUIN Study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71421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785030-523E-119A-01C1-F9263792D112}"/>
              </a:ext>
            </a:extLst>
          </p:cNvPr>
          <p:cNvGraphicFramePr>
            <a:graphicFrameLocks noGrp="1"/>
          </p:cNvGraphicFramePr>
          <p:nvPr/>
        </p:nvGraphicFramePr>
        <p:xfrm>
          <a:off x="1274032" y="1122537"/>
          <a:ext cx="9643937" cy="4046081"/>
        </p:xfrm>
        <a:graphic>
          <a:graphicData uri="http://schemas.openxmlformats.org/drawingml/2006/table">
            <a:tbl>
              <a:tblPr firstRow="1" bandRow="1"/>
              <a:tblGrid>
                <a:gridCol w="2890347">
                  <a:extLst>
                    <a:ext uri="{9D8B030D-6E8A-4147-A177-3AD203B41FA5}">
                      <a16:colId xmlns:a16="http://schemas.microsoft.com/office/drawing/2014/main" val="3111146231"/>
                    </a:ext>
                  </a:extLst>
                </a:gridCol>
                <a:gridCol w="1805192">
                  <a:extLst>
                    <a:ext uri="{9D8B030D-6E8A-4147-A177-3AD203B41FA5}">
                      <a16:colId xmlns:a16="http://schemas.microsoft.com/office/drawing/2014/main" val="3102780998"/>
                    </a:ext>
                  </a:extLst>
                </a:gridCol>
                <a:gridCol w="1725129">
                  <a:extLst>
                    <a:ext uri="{9D8B030D-6E8A-4147-A177-3AD203B41FA5}">
                      <a16:colId xmlns:a16="http://schemas.microsoft.com/office/drawing/2014/main" val="1930682404"/>
                    </a:ext>
                  </a:extLst>
                </a:gridCol>
                <a:gridCol w="1619201">
                  <a:extLst>
                    <a:ext uri="{9D8B030D-6E8A-4147-A177-3AD203B41FA5}">
                      <a16:colId xmlns:a16="http://schemas.microsoft.com/office/drawing/2014/main" val="1203440458"/>
                    </a:ext>
                  </a:extLst>
                </a:gridCol>
                <a:gridCol w="1604068">
                  <a:extLst>
                    <a:ext uri="{9D8B030D-6E8A-4147-A177-3AD203B41FA5}">
                      <a16:colId xmlns:a16="http://schemas.microsoft.com/office/drawing/2014/main" val="2779654470"/>
                    </a:ext>
                  </a:extLst>
                </a:gridCol>
              </a:tblGrid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4061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All Doses and Patients (N=773)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02039"/>
                  </a:ext>
                </a:extLst>
              </a:tr>
              <a:tr h="37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406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Treatment-Emergent AEs, (≥15%), %</a:t>
                      </a:r>
                      <a:endParaRPr lang="en-US" sz="1100" b="0" baseline="300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baseline="30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Treatment-Related AEs, %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866125"/>
                  </a:ext>
                </a:extLst>
              </a:tr>
              <a:tr h="194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Adverse Event (AEs)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Any Grade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Grade ≥ 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Any Grade</a:t>
                      </a:r>
                      <a:endParaRPr lang="en-US" sz="11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Grade ≥ 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94493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Fatigue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28.7%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9.3%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0.8%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64931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Diarrhea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24.2%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0.9%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9.3%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683327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Neutropenia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24.2%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20.4%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11.5%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52518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Contusion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19.4%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12.8%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60621"/>
                  </a:ext>
                </a:extLst>
              </a:tr>
              <a:tr h="197995">
                <a:tc>
                  <a:txBody>
                    <a:bodyPr/>
                    <a:lstStyle/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Cough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17.5%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2.3%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920993"/>
                  </a:ext>
                </a:extLst>
              </a:tr>
              <a:tr h="197995">
                <a:tc>
                  <a:txBody>
                    <a:bodyPr/>
                    <a:lstStyle/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Covid-19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1.3%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243312"/>
                  </a:ext>
                </a:extLst>
              </a:tr>
              <a:tr h="197995">
                <a:tc>
                  <a:txBody>
                    <a:bodyPr/>
                    <a:lstStyle/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Nausea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16.2%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11809"/>
                  </a:ext>
                </a:extLst>
              </a:tr>
              <a:tr h="197995">
                <a:tc>
                  <a:txBody>
                    <a:bodyPr/>
                    <a:lstStyle/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Dyspnea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15.5%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113574"/>
                  </a:ext>
                </a:extLst>
              </a:tr>
              <a:tr h="197995">
                <a:tc>
                  <a:txBody>
                    <a:bodyPr/>
                    <a:lstStyle/>
                    <a:p>
                      <a:pPr marL="0" marR="0" indent="11557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Anemia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8.8%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5.2%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90409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AEs of Special </a:t>
                      </a:r>
                      <a:r>
                        <a:rPr lang="en-US" sz="1100" b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Interest</a:t>
                      </a:r>
                      <a:r>
                        <a:rPr lang="en-US" sz="1100" b="0" baseline="3000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</a:t>
                      </a:r>
                      <a:endParaRPr lang="en-US" sz="1100" b="0" baseline="300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3E6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Any Grade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Grade ≥ 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Any Grade</a:t>
                      </a:r>
                      <a:endParaRPr lang="en-US" sz="1100">
                        <a:solidFill>
                          <a:srgbClr val="00B05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Grade ≥ 3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173425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795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Bruising</a:t>
                      </a:r>
                      <a:r>
                        <a:rPr lang="en-US" sz="1100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</a:t>
                      </a:r>
                      <a:endParaRPr lang="en-US" sz="1100" strike="noStrike" baseline="30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23.7%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15.1%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80619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795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Rash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</a:t>
                      </a:r>
                      <a:endParaRPr lang="en-US" sz="1100" baseline="30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12.7%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0.5%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6.0%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270175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795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Arthralgia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14.4%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0.6%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3.5%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30441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795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Hemorrhage/Hematoma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11.4%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1.8%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4.0%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0.6%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2765708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0795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Hypertension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9.2%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2.3%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3.4%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0.6%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707207"/>
                  </a:ext>
                </a:extLst>
              </a:tr>
              <a:tr h="197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0795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Atrial fibrillation/flutter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f,g</a:t>
                      </a:r>
                      <a:endParaRPr lang="en-US" sz="1100" baseline="30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29371" marR="29371" marT="14527" marB="14527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2.8%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1.2%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0.8%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Arial"/>
                        </a:rPr>
                        <a:t>0.1%</a:t>
                      </a:r>
                    </a:p>
                  </a:txBody>
                  <a:tcPr marL="29371" marR="29371" marT="14527" marB="145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57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540A48-BBFD-9055-1485-5AEDD5521040}"/>
              </a:ext>
            </a:extLst>
          </p:cNvPr>
          <p:cNvSpPr txBox="1"/>
          <p:nvPr/>
        </p:nvSpPr>
        <p:spPr>
          <a:xfrm>
            <a:off x="1274031" y="5240215"/>
            <a:ext cx="9643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en-GB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Median time on treatment for the overall safety population was 9.6 months</a:t>
            </a:r>
          </a:p>
          <a:p>
            <a:pPr lvl="1" algn="ctr">
              <a:defRPr/>
            </a:pPr>
            <a:r>
              <a:rPr lang="en-GB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Discontinuations due to treatment-related AEs occurred in 2.6% (n=20) of all patients </a:t>
            </a:r>
          </a:p>
          <a:p>
            <a:pPr lvl="1" algn="ctr">
              <a:defRPr/>
            </a:pPr>
            <a:r>
              <a:rPr lang="en-US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Dose reductions due to treatment-related AEs occurred in </a:t>
            </a:r>
            <a:r>
              <a:rPr lang="en-GB" sz="18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4.5% (n=35) of all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B5A1FB-2CEB-D77D-8464-0280BF374C88}"/>
              </a:ext>
            </a:extLst>
          </p:cNvPr>
          <p:cNvSpPr txBox="1"/>
          <p:nvPr/>
        </p:nvSpPr>
        <p:spPr>
          <a:xfrm>
            <a:off x="7642648" y="6163545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Palomba</a:t>
            </a:r>
            <a:r>
              <a:rPr lang="en-US" dirty="0"/>
              <a:t> et al. ASH 2022: 229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17BB8F-13D0-6ECF-215E-FC0A190D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4B5AC02-6541-5D22-7225-A37917723717}"/>
              </a:ext>
            </a:extLst>
          </p:cNvPr>
          <p:cNvSpPr txBox="1">
            <a:spLocks/>
          </p:cNvSpPr>
          <p:nvPr/>
        </p:nvSpPr>
        <p:spPr>
          <a:xfrm>
            <a:off x="779858" y="325123"/>
            <a:ext cx="10632281" cy="232167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B62B30"/>
                </a:solidFill>
                <a:latin typeface="Roboto" panose="02000000000000000000" pitchFamily="2" charset="0"/>
              </a:rPr>
              <a:t>Efficacy of Pirtobrutinib, a Highly Selective, Non-Covalent (Reversible) BTK Inhibitor in Relapsed/Refractory Waldenström Macroglobulinemia: Results from the Phase 1/2 BRUIN Study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697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DD006-A010-CB54-314D-5D94DED048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Waldenström macroglobulinemia: summary</a:t>
            </a:r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5368F43-A75B-66B9-4C5C-BA8024514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81839"/>
              </p:ext>
            </p:extLst>
          </p:nvPr>
        </p:nvGraphicFramePr>
        <p:xfrm>
          <a:off x="838199" y="1325563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15345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94000024"/>
                    </a:ext>
                  </a:extLst>
                </a:gridCol>
              </a:tblGrid>
              <a:tr h="3032509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IVEN</a:t>
                      </a:r>
                    </a:p>
                    <a:p>
                      <a:pPr algn="l"/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IVEN induced a 42% VGPR and 12-month PFS rate of 92% in untreated WM.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4 patients had ventricular arrhythmia prompting study therapy termination.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41100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941100"/>
                          </a:solidFill>
                        </a:rPr>
                        <a:t>Pirtobrutinib</a:t>
                      </a:r>
                      <a:endParaRPr lang="en-US" sz="2800" b="1" baseline="30000" dirty="0">
                        <a:solidFill>
                          <a:srgbClr val="941100"/>
                        </a:solidFill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Pirtobrutinib was effective with 67% major response rate in WM patients previously exposed to covalent BTK inhibitors.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Median PFS appears short at 19 months.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07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11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AB1CC8-B7E4-CFE3-46A8-A4461BF2C7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Marginal Zone Lymphoma</a:t>
            </a:r>
          </a:p>
        </p:txBody>
      </p:sp>
    </p:spTree>
    <p:extLst>
      <p:ext uri="{BB962C8B-B14F-4D97-AF65-F5344CB8AC3E}">
        <p14:creationId xmlns:p14="http://schemas.microsoft.com/office/powerpoint/2010/main" val="1649875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D8D37F-0F21-F068-7F4C-79A7D98E41C7}"/>
              </a:ext>
            </a:extLst>
          </p:cNvPr>
          <p:cNvSpPr txBox="1"/>
          <p:nvPr/>
        </p:nvSpPr>
        <p:spPr>
          <a:xfrm>
            <a:off x="1066800" y="306468"/>
            <a:ext cx="10058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u="none" strike="noStrike" dirty="0">
                <a:solidFill>
                  <a:srgbClr val="B62B30"/>
                </a:solidFill>
                <a:effectLst/>
                <a:latin typeface="Roboto" panose="020F0502020204030204" pitchFamily="34" charset="0"/>
              </a:rPr>
              <a:t>Long-Term Efficacy and Safety of Zanubrutinib in Patients with Relapsed/Refractory (R/R) Marginal Zone Lymphoma (MZL): Final Analysis of the Magnolia (BGB-3111-214) Trial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A8D52F9-6AC5-2A7D-D3B7-BFF061183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7" t="27482" r="14769" b="27746"/>
          <a:stretch/>
        </p:blipFill>
        <p:spPr>
          <a:xfrm>
            <a:off x="1981200" y="2862073"/>
            <a:ext cx="8229600" cy="3183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FC0280-1678-EA01-018B-C14A65F75881}"/>
              </a:ext>
            </a:extLst>
          </p:cNvPr>
          <p:cNvSpPr txBox="1"/>
          <p:nvPr/>
        </p:nvSpPr>
        <p:spPr>
          <a:xfrm>
            <a:off x="7345849" y="6045220"/>
            <a:ext cx="286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Opat</a:t>
            </a:r>
            <a:r>
              <a:rPr lang="en-US" dirty="0"/>
              <a:t> et al. ASH 2022: 234</a:t>
            </a:r>
          </a:p>
        </p:txBody>
      </p:sp>
    </p:spTree>
    <p:extLst>
      <p:ext uri="{BB962C8B-B14F-4D97-AF65-F5344CB8AC3E}">
        <p14:creationId xmlns:p14="http://schemas.microsoft.com/office/powerpoint/2010/main" val="99015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C2B83-8E81-CD6B-0483-C712B68E5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3469" y="403236"/>
            <a:ext cx="10025062" cy="12764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b="1" i="0" u="none" strike="noStrike" dirty="0">
                <a:solidFill>
                  <a:srgbClr val="B62B30"/>
                </a:solidFill>
                <a:effectLst/>
                <a:latin typeface="Roboto" panose="020F0502020204030204" pitchFamily="34" charset="0"/>
              </a:rPr>
              <a:t>Long-Term Efficacy and Safety of Zanubrutinib in Patients with Relapsed/Refractory (R/R) Marginal Zone Lymphoma (MZL): Final Analysis of the Magnolia (BGB-3111-214) Trial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A14544-4D3F-7019-C08C-FCD5DE344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6" t="13286" r="14299" b="18100"/>
          <a:stretch/>
        </p:blipFill>
        <p:spPr>
          <a:xfrm>
            <a:off x="1083469" y="1847088"/>
            <a:ext cx="7315200" cy="425591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1157D0-E254-190A-8CB1-19FF769DAEAE}"/>
              </a:ext>
            </a:extLst>
          </p:cNvPr>
          <p:cNvCxnSpPr>
            <a:cxnSpLocks/>
          </p:cNvCxnSpPr>
          <p:nvPr/>
        </p:nvCxnSpPr>
        <p:spPr>
          <a:xfrm flipV="1">
            <a:off x="7077456" y="2478024"/>
            <a:ext cx="0" cy="286207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259FED-EE1C-F901-46FC-9BE680A744ED}"/>
              </a:ext>
            </a:extLst>
          </p:cNvPr>
          <p:cNvSpPr txBox="1"/>
          <p:nvPr/>
        </p:nvSpPr>
        <p:spPr>
          <a:xfrm>
            <a:off x="4674234" y="247802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2-year PFS rate: 70%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A27838-30FB-CD86-7E5F-F35E9AC338A5}"/>
              </a:ext>
            </a:extLst>
          </p:cNvPr>
          <p:cNvSpPr txBox="1"/>
          <p:nvPr/>
        </p:nvSpPr>
        <p:spPr>
          <a:xfrm>
            <a:off x="8398669" y="1847088"/>
            <a:ext cx="314060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AE in ≥15% of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Bruising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Diarrhea 22%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Constipation 18%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Arthralgia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Pyrexia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Grade &gt;3 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Neutropenia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COVID-19 pneumonia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AECI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Hypertension 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Atrial fibrillation 1.5%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Atrial flutter 1.5%</a:t>
            </a:r>
          </a:p>
        </p:txBody>
      </p:sp>
    </p:spTree>
    <p:extLst>
      <p:ext uri="{BB962C8B-B14F-4D97-AF65-F5344CB8AC3E}">
        <p14:creationId xmlns:p14="http://schemas.microsoft.com/office/powerpoint/2010/main" val="4071039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077A0-6632-E7FC-9A08-6D3CC63AA4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3469" y="458099"/>
            <a:ext cx="10058400" cy="141323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Five-Year Results and Overall Survival Update from the Phase 3 Randomized Study AUGMENT: Lenalidomide Plus Rituximab (R</a:t>
            </a:r>
            <a:r>
              <a:rPr lang="en-US" sz="3200" b="1" i="0" u="none" strike="noStrike" baseline="30000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sz="3200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) Vs Rituximab Plus Placebo in Patients with Relapsed/Refractory Indolent Non-Hodgkin Lymphoma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A0B57-A5EB-C7C4-4B69-4C24384E8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71330"/>
            <a:ext cx="7772400" cy="42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3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517B-7C15-1D7F-991A-EA563E7CC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8738" y="741564"/>
            <a:ext cx="10025062" cy="1276407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Five-Year Results and Overall Survival Update from the Phase 3 Randomized Study AUGMENT: Lenalidomide Plus Rituximab (R</a:t>
            </a:r>
            <a:r>
              <a:rPr lang="en-US" sz="4000" b="1" i="0" u="none" strike="noStrike" baseline="30000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2</a:t>
            </a:r>
            <a:r>
              <a:rPr lang="en-US" sz="4000" b="1" i="0" u="none" strike="noStrike" dirty="0">
                <a:solidFill>
                  <a:srgbClr val="B62B30"/>
                </a:solidFill>
                <a:effectLst/>
                <a:latin typeface="Roboto" panose="02000000000000000000" pitchFamily="2" charset="0"/>
              </a:rPr>
              <a:t>) Vs Rituximab Plus Placebo in Patients with Relapsed/Refractory Indolent Non-Hodgkin Lymphoma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F50F6C-F229-38C2-18B4-CD0BDF7A4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9"/>
          <a:stretch/>
        </p:blipFill>
        <p:spPr bwMode="auto">
          <a:xfrm>
            <a:off x="3704395" y="2017972"/>
            <a:ext cx="6400800" cy="424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8DC04A-B00E-81C5-9F8C-F8EF89FD1CA7}"/>
              </a:ext>
            </a:extLst>
          </p:cNvPr>
          <p:cNvCxnSpPr/>
          <p:nvPr/>
        </p:nvCxnSpPr>
        <p:spPr>
          <a:xfrm flipV="1">
            <a:off x="8144540" y="2296634"/>
            <a:ext cx="0" cy="3051544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87B051-D5D9-246D-27CE-BDA8FABC765B}"/>
              </a:ext>
            </a:extLst>
          </p:cNvPr>
          <p:cNvSpPr txBox="1"/>
          <p:nvPr/>
        </p:nvSpPr>
        <p:spPr>
          <a:xfrm>
            <a:off x="8173186" y="3429000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5-year OS rate: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83%</a:t>
            </a:r>
          </a:p>
          <a:p>
            <a:r>
              <a:rPr lang="en-US" dirty="0"/>
              <a:t>R-placebo 77%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DAC75A-B9D7-EC5B-5A4E-07D24BC8E318}"/>
              </a:ext>
            </a:extLst>
          </p:cNvPr>
          <p:cNvSpPr txBox="1"/>
          <p:nvPr/>
        </p:nvSpPr>
        <p:spPr>
          <a:xfrm>
            <a:off x="6893995" y="626257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Leonard et al. ASH 2022: 230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C995A-4F95-D657-D779-3EB5F707534A}"/>
              </a:ext>
            </a:extLst>
          </p:cNvPr>
          <p:cNvSpPr txBox="1"/>
          <p:nvPr/>
        </p:nvSpPr>
        <p:spPr>
          <a:xfrm>
            <a:off x="1327780" y="2296634"/>
            <a:ext cx="23775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Median TTNT</a:t>
            </a:r>
          </a:p>
          <a:p>
            <a:r>
              <a:rPr lang="en-US" dirty="0"/>
              <a:t>R2 73 months</a:t>
            </a:r>
          </a:p>
          <a:p>
            <a:r>
              <a:rPr lang="en-US" dirty="0"/>
              <a:t>R-placebo 32 months</a:t>
            </a:r>
          </a:p>
          <a:p>
            <a:endParaRPr lang="en-US" b="1" dirty="0"/>
          </a:p>
          <a:p>
            <a:r>
              <a:rPr lang="en-US" b="1" dirty="0"/>
              <a:t>Rate of SPM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 7%</a:t>
            </a:r>
          </a:p>
          <a:p>
            <a:r>
              <a:rPr lang="en-US" dirty="0"/>
              <a:t>R-placebo 12%</a:t>
            </a:r>
          </a:p>
          <a:p>
            <a:endParaRPr lang="en-US" dirty="0"/>
          </a:p>
          <a:p>
            <a:r>
              <a:rPr lang="en-US" b="1" dirty="0"/>
              <a:t>Incidence HT</a:t>
            </a:r>
          </a:p>
          <a:p>
            <a:r>
              <a:rPr lang="en-US" dirty="0"/>
              <a:t>R2 1.2%</a:t>
            </a:r>
          </a:p>
          <a:p>
            <a:r>
              <a:rPr lang="en-US" dirty="0"/>
              <a:t>R-placebo 1.8%</a:t>
            </a:r>
          </a:p>
        </p:txBody>
      </p:sp>
    </p:spTree>
    <p:extLst>
      <p:ext uri="{BB962C8B-B14F-4D97-AF65-F5344CB8AC3E}">
        <p14:creationId xmlns:p14="http://schemas.microsoft.com/office/powerpoint/2010/main" val="1789548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2F9F7-3DB5-2F3F-A73A-1F9507CA9E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Marginal zone lymphoma: 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6E6D04-D300-E212-A39A-BFCA4B0E5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11736"/>
              </p:ext>
            </p:extLst>
          </p:nvPr>
        </p:nvGraphicFramePr>
        <p:xfrm>
          <a:off x="838200" y="1416253"/>
          <a:ext cx="1051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15345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94000024"/>
                    </a:ext>
                  </a:extLst>
                </a:gridCol>
              </a:tblGrid>
              <a:tr h="3032509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accent1"/>
                          </a:solidFill>
                        </a:rPr>
                        <a:t>MAGNOLIA</a:t>
                      </a:r>
                    </a:p>
                    <a:p>
                      <a:pPr algn="l"/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Zanubrutinib in R/R MZL induced ORR 68%, CR 26%, 24-month PFS rate 71%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dirty="0">
                          <a:solidFill>
                            <a:schemeClr val="accent1"/>
                          </a:solidFill>
                        </a:rPr>
                        <a:t>AEs consistent with previous experiences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941100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941100"/>
                          </a:solidFill>
                        </a:rPr>
                        <a:t>AUGMENT</a:t>
                      </a:r>
                      <a:endParaRPr lang="en-US" sz="2800" b="1" baseline="30000" dirty="0">
                        <a:solidFill>
                          <a:srgbClr val="941100"/>
                        </a:solidFill>
                      </a:endParaRPr>
                    </a:p>
                    <a:p>
                      <a:pPr algn="ctr"/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5-year OS rate and median TTNT favor R</a:t>
                      </a:r>
                      <a:r>
                        <a:rPr lang="en-US" sz="2800" b="0" baseline="30000" dirty="0">
                          <a:solidFill>
                            <a:srgbClr val="941100"/>
                          </a:solidFill>
                        </a:rPr>
                        <a:t>2</a:t>
                      </a: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 over R-placebo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>
                          <a:solidFill>
                            <a:srgbClr val="941100"/>
                          </a:solidFill>
                        </a:rPr>
                        <a:t>No </a:t>
                      </a:r>
                      <a:r>
                        <a:rPr lang="en-US" sz="2800" b="0" baseline="0" dirty="0">
                          <a:solidFill>
                            <a:srgbClr val="941100"/>
                          </a:solidFill>
                        </a:rPr>
                        <a:t>difference in SPM and </a:t>
                      </a:r>
                      <a:r>
                        <a:rPr lang="en-US" sz="2800" b="0" baseline="0">
                          <a:solidFill>
                            <a:srgbClr val="941100"/>
                          </a:solidFill>
                        </a:rPr>
                        <a:t>HT between arms</a:t>
                      </a:r>
                      <a:endParaRPr lang="en-US" sz="2800" b="0" baseline="0" dirty="0">
                        <a:solidFill>
                          <a:srgbClr val="9411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07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01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5331A-323F-93D7-3D62-8E3FFD8D2B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Follicular lymphoma</a:t>
            </a:r>
          </a:p>
        </p:txBody>
      </p:sp>
    </p:spTree>
    <p:extLst>
      <p:ext uri="{BB962C8B-B14F-4D97-AF65-F5344CB8AC3E}">
        <p14:creationId xmlns:p14="http://schemas.microsoft.com/office/powerpoint/2010/main" val="397092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5"/>
          <p:cNvSpPr txBox="1">
            <a:spLocks noGrp="1"/>
          </p:cNvSpPr>
          <p:nvPr>
            <p:ph type="ctrTitle"/>
          </p:nvPr>
        </p:nvSpPr>
        <p:spPr>
          <a:xfrm>
            <a:off x="4359727" y="544707"/>
            <a:ext cx="6638473" cy="298335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of ASH 2022:</a:t>
            </a:r>
            <a:b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Indolent lymphomas</a:t>
            </a:r>
            <a:endParaRPr lang="en-US" sz="5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1BF0420-631D-8A45-84E4-316CB2133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9728" y="3736655"/>
            <a:ext cx="7494018" cy="25766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Jorge J. Castillo, MD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Associate Professor of Medicine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Harvard Medical School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 err="1">
                <a:solidFill>
                  <a:schemeClr val="accent1"/>
                </a:solidFill>
                <a:uFill>
                  <a:solidFill>
                    <a:srgbClr val="009999"/>
                  </a:solidFill>
                </a:uFill>
              </a:rPr>
              <a:t>JorgeJ_Castillo@dfci.harvard.edu</a:t>
            </a:r>
            <a:endParaRPr lang="en-US" sz="3200" dirty="0">
              <a:solidFill>
                <a:schemeClr val="accent1"/>
              </a:solidFill>
              <a:uFill>
                <a:solidFill>
                  <a:srgbClr val="009999"/>
                </a:solidFill>
              </a:u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160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4DD2-4D09-4CC5-9480-E1B9B609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999" y="1029219"/>
            <a:ext cx="10360002" cy="1299762"/>
          </a:xfrm>
        </p:spPr>
        <p:txBody>
          <a:bodyPr/>
          <a:lstStyle/>
          <a:p>
            <a:r>
              <a:rPr lang="en-GB" sz="2932" dirty="0">
                <a:solidFill>
                  <a:schemeClr val="accent1"/>
                </a:solidFill>
              </a:rPr>
              <a:t>Mosunetuzumab Monotherapy Demonstrates </a:t>
            </a:r>
            <a:br>
              <a:rPr lang="en-GB" sz="2932" dirty="0">
                <a:solidFill>
                  <a:schemeClr val="accent1"/>
                </a:solidFill>
              </a:rPr>
            </a:br>
            <a:r>
              <a:rPr lang="en-GB" sz="2932" dirty="0">
                <a:solidFill>
                  <a:schemeClr val="accent1"/>
                </a:solidFill>
              </a:rPr>
              <a:t>Durable Efficacy with a Manageable Safety </a:t>
            </a:r>
            <a:br>
              <a:rPr lang="en-GB" sz="2932" dirty="0">
                <a:solidFill>
                  <a:schemeClr val="accent1"/>
                </a:solidFill>
              </a:rPr>
            </a:br>
            <a:r>
              <a:rPr lang="en-GB" sz="2932" dirty="0">
                <a:solidFill>
                  <a:schemeClr val="accent1"/>
                </a:solidFill>
              </a:rPr>
              <a:t>Profile in Patients with Relapsed/Refractory Follicular Lymphoma who Received ≥2 Prior Therapies: Updated Results from a Pivotal Phase II Study</a:t>
            </a:r>
          </a:p>
        </p:txBody>
      </p:sp>
      <p:sp>
        <p:nvSpPr>
          <p:cNvPr id="10" name="Text Placeholder 83">
            <a:extLst>
              <a:ext uri="{FF2B5EF4-FFF2-40B4-BE49-F238E27FC236}">
                <a16:creationId xmlns:a16="http://schemas.microsoft.com/office/drawing/2014/main" id="{01FF799B-F65B-B09D-6184-6D2CC2940979}"/>
              </a:ext>
            </a:extLst>
          </p:cNvPr>
          <p:cNvSpPr txBox="1">
            <a:spLocks/>
          </p:cNvSpPr>
          <p:nvPr/>
        </p:nvSpPr>
        <p:spPr>
          <a:xfrm>
            <a:off x="915999" y="3774483"/>
            <a:ext cx="5177296" cy="1819729"/>
          </a:xfrm>
          <a:prstGeom prst="rect">
            <a:avLst/>
          </a:prstGeom>
        </p:spPr>
        <p:txBody>
          <a:bodyPr lIns="95970" tIns="0" rIns="95970" bIns="0"/>
          <a:lstStyle>
            <a:lvl1pPr marL="159257" indent="-159257" algn="l" rtl="0" eaLnBrk="1" fontAlgn="base" hangingPunct="1">
              <a:spcBef>
                <a:spcPts val="0"/>
              </a:spcBef>
              <a:spcAft>
                <a:spcPts val="54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154504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380310" indent="-207983" algn="l" rtl="0" eaLnBrk="1" fontAlgn="base" hangingPunct="1">
              <a:spcBef>
                <a:spcPts val="0"/>
              </a:spcBef>
              <a:spcAft>
                <a:spcPts val="540"/>
              </a:spcAft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7885" indent="-164007" algn="l" rtl="0" eaLnBrk="1" fontAlgn="base" hangingPunct="1">
              <a:spcBef>
                <a:spcPts val="0"/>
              </a:spcBef>
              <a:spcAft>
                <a:spcPts val="540"/>
              </a:spcAft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710707" indent="-158069" algn="l" rtl="0" eaLnBrk="1" fontAlgn="base" hangingPunct="1">
              <a:spcBef>
                <a:spcPts val="0"/>
              </a:spcBef>
              <a:spcAft>
                <a:spcPts val="540"/>
              </a:spcAft>
              <a:buClr>
                <a:schemeClr val="accent6"/>
              </a:buClr>
              <a:buFont typeface="Arial" pitchFamily="34" charset="0"/>
              <a:buChar char="•"/>
              <a:defRPr sz="126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0261" indent="-17114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2540" indent="-171140" algn="l" defTabSz="6845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4821" indent="-171140" algn="l" defTabSz="6845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7102" indent="-171140" algn="l" defTabSz="6845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9381" indent="-171140" algn="l" defTabSz="6845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Aft>
                <a:spcPts val="533"/>
              </a:spcAft>
            </a:pPr>
            <a:r>
              <a:rPr lang="en-GB" sz="1599" dirty="0"/>
              <a:t>IV mosunetuzumab administered in 21-day cycles </a:t>
            </a:r>
            <a:br>
              <a:rPr lang="en-GB" sz="1599" dirty="0"/>
            </a:br>
            <a:r>
              <a:rPr lang="en-GB" sz="1599" dirty="0"/>
              <a:t>with step-up dosing in C1</a:t>
            </a:r>
          </a:p>
          <a:p>
            <a:pPr defTabSz="1218804">
              <a:spcAft>
                <a:spcPts val="533"/>
              </a:spcAft>
            </a:pPr>
            <a:r>
              <a:rPr lang="en-GB" sz="1599" dirty="0"/>
              <a:t>Fixed-duration treatment: 8 cycles if CR after C8; 17 cycles </a:t>
            </a:r>
            <a:br>
              <a:rPr lang="en-GB" sz="1599" dirty="0"/>
            </a:br>
            <a:r>
              <a:rPr lang="en-GB" sz="1599" dirty="0"/>
              <a:t>if PR/SD after C8</a:t>
            </a:r>
          </a:p>
          <a:p>
            <a:pPr defTabSz="1218804">
              <a:spcAft>
                <a:spcPts val="533"/>
              </a:spcAft>
            </a:pPr>
            <a:r>
              <a:rPr lang="en-GB" sz="159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Re-treatment with mosunetuzumab</a:t>
            </a:r>
            <a:r>
              <a:rPr lang="en-GB" sz="1599" dirty="0">
                <a:solidFill>
                  <a:schemeClr val="dk1"/>
                </a:solidFill>
              </a:rPr>
              <a:t> </a:t>
            </a:r>
            <a:r>
              <a:rPr lang="en-GB" sz="1599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permitted at relapse for patients who achieved CR</a:t>
            </a:r>
            <a:endParaRPr lang="en-GB" sz="1466" dirty="0">
              <a:ea typeface="Arial"/>
              <a:cs typeface="Arial"/>
              <a:sym typeface="Arial"/>
            </a:endParaRPr>
          </a:p>
          <a:p>
            <a:pPr defTabSz="1218804">
              <a:spcAft>
                <a:spcPts val="533"/>
              </a:spcAft>
            </a:pPr>
            <a:r>
              <a:rPr lang="en-GB" sz="1599" dirty="0">
                <a:solidFill>
                  <a:srgbClr val="000000"/>
                </a:solidFill>
                <a:latin typeface="Arial" panose="020B0604020202020204"/>
              </a:rPr>
              <a:t>No mandatory hospitalization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966360-E761-17D7-A482-0531F38652C6}"/>
              </a:ext>
            </a:extLst>
          </p:cNvPr>
          <p:cNvGrpSpPr/>
          <p:nvPr/>
        </p:nvGrpSpPr>
        <p:grpSpPr>
          <a:xfrm>
            <a:off x="6093295" y="3778142"/>
            <a:ext cx="5474344" cy="2050639"/>
            <a:chOff x="5441728" y="3150654"/>
            <a:chExt cx="3323685" cy="1197457"/>
          </a:xfrm>
        </p:grpSpPr>
        <p:cxnSp>
          <p:nvCxnSpPr>
            <p:cNvPr id="12" name="Google Shape;139;p11">
              <a:extLst>
                <a:ext uri="{FF2B5EF4-FFF2-40B4-BE49-F238E27FC236}">
                  <a16:creationId xmlns:a16="http://schemas.microsoft.com/office/drawing/2014/main" id="{BEAB5BCB-39BB-D230-61A4-11E70F860B9B}"/>
                </a:ext>
              </a:extLst>
            </p:cNvPr>
            <p:cNvCxnSpPr>
              <a:cxnSpLocks/>
            </p:cNvCxnSpPr>
            <p:nvPr/>
          </p:nvCxnSpPr>
          <p:spPr>
            <a:xfrm>
              <a:off x="6228861" y="3316013"/>
              <a:ext cx="0" cy="84962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3F080EB9-2ED0-191B-7F8D-394D95D88131}"/>
                </a:ext>
              </a:extLst>
            </p:cNvPr>
            <p:cNvSpPr/>
            <p:nvPr/>
          </p:nvSpPr>
          <p:spPr>
            <a:xfrm flipH="1">
              <a:off x="6427242" y="3154013"/>
              <a:ext cx="2333369" cy="162000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6923" fontAlgn="base">
                <a:spcBef>
                  <a:spcPct val="0"/>
                </a:spcBef>
                <a:spcAft>
                  <a:spcPct val="0"/>
                </a:spcAft>
              </a:pPr>
              <a:endParaRPr lang="en-US" sz="2159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cxnSp>
          <p:nvCxnSpPr>
            <p:cNvPr id="14" name="Google Shape;138;p11">
              <a:extLst>
                <a:ext uri="{FF2B5EF4-FFF2-40B4-BE49-F238E27FC236}">
                  <a16:creationId xmlns:a16="http://schemas.microsoft.com/office/drawing/2014/main" id="{A97B9F66-67FC-5411-013A-6857E8EBFE43}"/>
                </a:ext>
              </a:extLst>
            </p:cNvPr>
            <p:cNvCxnSpPr>
              <a:cxnSpLocks/>
            </p:cNvCxnSpPr>
            <p:nvPr/>
          </p:nvCxnSpPr>
          <p:spPr>
            <a:xfrm>
              <a:off x="6530915" y="3245655"/>
              <a:ext cx="0" cy="926886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" name="Google Shape;140;p11">
              <a:extLst>
                <a:ext uri="{FF2B5EF4-FFF2-40B4-BE49-F238E27FC236}">
                  <a16:creationId xmlns:a16="http://schemas.microsoft.com/office/drawing/2014/main" id="{AC577388-BA16-031D-3087-0425C2762530}"/>
                </a:ext>
              </a:extLst>
            </p:cNvPr>
            <p:cNvCxnSpPr>
              <a:cxnSpLocks/>
            </p:cNvCxnSpPr>
            <p:nvPr/>
          </p:nvCxnSpPr>
          <p:spPr>
            <a:xfrm>
              <a:off x="8154587" y="3246028"/>
              <a:ext cx="0" cy="92651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6" name="Google Shape;128;p11">
              <a:extLst>
                <a:ext uri="{FF2B5EF4-FFF2-40B4-BE49-F238E27FC236}">
                  <a16:creationId xmlns:a16="http://schemas.microsoft.com/office/drawing/2014/main" id="{FDFD1C56-CEDF-461A-68B6-9890E6A5B9DD}"/>
                </a:ext>
              </a:extLst>
            </p:cNvPr>
            <p:cNvSpPr/>
            <p:nvPr/>
          </p:nvSpPr>
          <p:spPr>
            <a:xfrm>
              <a:off x="5823041" y="4164438"/>
              <a:ext cx="648000" cy="18367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50"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C1</a:t>
              </a:r>
              <a:endParaRPr sz="2399" dirty="0"/>
            </a:p>
          </p:txBody>
        </p:sp>
        <p:sp>
          <p:nvSpPr>
            <p:cNvPr id="17" name="Google Shape;129;p11">
              <a:extLst>
                <a:ext uri="{FF2B5EF4-FFF2-40B4-BE49-F238E27FC236}">
                  <a16:creationId xmlns:a16="http://schemas.microsoft.com/office/drawing/2014/main" id="{2E1D8CFA-CB1B-4B1B-BF44-EB9BE11C6041}"/>
                </a:ext>
              </a:extLst>
            </p:cNvPr>
            <p:cNvSpPr/>
            <p:nvPr/>
          </p:nvSpPr>
          <p:spPr>
            <a:xfrm>
              <a:off x="7159397" y="4164438"/>
              <a:ext cx="648000" cy="18367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50"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C3</a:t>
              </a:r>
              <a:endParaRPr sz="2399" dirty="0"/>
            </a:p>
          </p:txBody>
        </p:sp>
        <p:sp>
          <p:nvSpPr>
            <p:cNvPr id="18" name="Google Shape;132;p11">
              <a:extLst>
                <a:ext uri="{FF2B5EF4-FFF2-40B4-BE49-F238E27FC236}">
                  <a16:creationId xmlns:a16="http://schemas.microsoft.com/office/drawing/2014/main" id="{485C5879-4079-3540-E687-B73223637435}"/>
                </a:ext>
              </a:extLst>
            </p:cNvPr>
            <p:cNvSpPr/>
            <p:nvPr/>
          </p:nvSpPr>
          <p:spPr>
            <a:xfrm>
              <a:off x="8117413" y="4164438"/>
              <a:ext cx="648000" cy="18367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50"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C8/17</a:t>
              </a:r>
              <a:endParaRPr sz="2399" dirty="0"/>
            </a:p>
          </p:txBody>
        </p:sp>
        <p:sp>
          <p:nvSpPr>
            <p:cNvPr id="19" name="Google Shape;133;p11">
              <a:extLst>
                <a:ext uri="{FF2B5EF4-FFF2-40B4-BE49-F238E27FC236}">
                  <a16:creationId xmlns:a16="http://schemas.microsoft.com/office/drawing/2014/main" id="{03945CC1-E7F3-ED6F-6CEF-45265535F28A}"/>
                </a:ext>
              </a:extLst>
            </p:cNvPr>
            <p:cNvSpPr/>
            <p:nvPr/>
          </p:nvSpPr>
          <p:spPr>
            <a:xfrm>
              <a:off x="8105108" y="3244387"/>
              <a:ext cx="602581" cy="2290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47985" rIns="0" bIns="4798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50"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D1: 30mg </a:t>
              </a:r>
              <a:endParaRPr sz="2399" dirty="0"/>
            </a:p>
          </p:txBody>
        </p:sp>
        <p:cxnSp>
          <p:nvCxnSpPr>
            <p:cNvPr id="20" name="Google Shape;134;p11">
              <a:extLst>
                <a:ext uri="{FF2B5EF4-FFF2-40B4-BE49-F238E27FC236}">
                  <a16:creationId xmlns:a16="http://schemas.microsoft.com/office/drawing/2014/main" id="{358085DB-4CE6-DCD4-C199-F5DF75B25C94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7807397" y="4256275"/>
              <a:ext cx="310016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sp>
          <p:nvSpPr>
            <p:cNvPr id="21" name="Google Shape;135;p11">
              <a:extLst>
                <a:ext uri="{FF2B5EF4-FFF2-40B4-BE49-F238E27FC236}">
                  <a16:creationId xmlns:a16="http://schemas.microsoft.com/office/drawing/2014/main" id="{1DB1E292-2662-850B-CC3B-E9B9FE4C59ED}"/>
                </a:ext>
              </a:extLst>
            </p:cNvPr>
            <p:cNvSpPr/>
            <p:nvPr/>
          </p:nvSpPr>
          <p:spPr>
            <a:xfrm>
              <a:off x="5701904" y="3150654"/>
              <a:ext cx="660723" cy="229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0" tIns="47985" rIns="0" bIns="4798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-GB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D15: 60mg</a:t>
              </a:r>
              <a:endParaRPr sz="2399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Google Shape;136;p11">
              <a:extLst>
                <a:ext uri="{FF2B5EF4-FFF2-40B4-BE49-F238E27FC236}">
                  <a16:creationId xmlns:a16="http://schemas.microsoft.com/office/drawing/2014/main" id="{A5529175-FD70-F978-B55C-4221F8DEA1F3}"/>
                </a:ext>
              </a:extLst>
            </p:cNvPr>
            <p:cNvCxnSpPr/>
            <p:nvPr/>
          </p:nvCxnSpPr>
          <p:spPr>
            <a:xfrm>
              <a:off x="5825890" y="4015741"/>
              <a:ext cx="0" cy="14989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3" name="Google Shape;137;p11">
              <a:extLst>
                <a:ext uri="{FF2B5EF4-FFF2-40B4-BE49-F238E27FC236}">
                  <a16:creationId xmlns:a16="http://schemas.microsoft.com/office/drawing/2014/main" id="{CA5D5DFC-1116-B156-BADB-B1D0846830E7}"/>
                </a:ext>
              </a:extLst>
            </p:cNvPr>
            <p:cNvCxnSpPr>
              <a:cxnSpLocks/>
            </p:cNvCxnSpPr>
            <p:nvPr/>
          </p:nvCxnSpPr>
          <p:spPr>
            <a:xfrm>
              <a:off x="6033493" y="3652714"/>
              <a:ext cx="0" cy="51291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4" name="Google Shape;141;p11">
              <a:extLst>
                <a:ext uri="{FF2B5EF4-FFF2-40B4-BE49-F238E27FC236}">
                  <a16:creationId xmlns:a16="http://schemas.microsoft.com/office/drawing/2014/main" id="{3F42FA2A-80BC-DAFF-A817-8053EB5A3B8E}"/>
                </a:ext>
              </a:extLst>
            </p:cNvPr>
            <p:cNvSpPr/>
            <p:nvPr/>
          </p:nvSpPr>
          <p:spPr>
            <a:xfrm>
              <a:off x="5441728" y="3794682"/>
              <a:ext cx="547917" cy="229015"/>
            </a:xfrm>
            <a:prstGeom prst="rect">
              <a:avLst/>
            </a:prstGeom>
            <a:solidFill>
              <a:srgbClr val="C6D5FC"/>
            </a:solidFill>
            <a:ln>
              <a:noFill/>
            </a:ln>
          </p:spPr>
          <p:txBody>
            <a:bodyPr spcFirstLastPara="1" wrap="square" lIns="0" tIns="47985" rIns="0" bIns="4798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-GB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D1: 1mg</a:t>
              </a: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5;p11">
              <a:extLst>
                <a:ext uri="{FF2B5EF4-FFF2-40B4-BE49-F238E27FC236}">
                  <a16:creationId xmlns:a16="http://schemas.microsoft.com/office/drawing/2014/main" id="{63E84E14-A0E6-12E9-2782-4F90C79006C8}"/>
                </a:ext>
              </a:extLst>
            </p:cNvPr>
            <p:cNvSpPr/>
            <p:nvPr/>
          </p:nvSpPr>
          <p:spPr>
            <a:xfrm>
              <a:off x="6435631" y="3150654"/>
              <a:ext cx="660724" cy="229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0" tIns="47985" rIns="0" bIns="4798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-GB" sz="14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D1: 60mg</a:t>
              </a:r>
              <a:endParaRPr sz="2399" dirty="0">
                <a:solidFill>
                  <a:schemeClr val="bg1"/>
                </a:solidFill>
              </a:endParaRPr>
            </a:p>
          </p:txBody>
        </p:sp>
        <p:sp>
          <p:nvSpPr>
            <p:cNvPr id="26" name="Google Shape;129;p11">
              <a:extLst>
                <a:ext uri="{FF2B5EF4-FFF2-40B4-BE49-F238E27FC236}">
                  <a16:creationId xmlns:a16="http://schemas.microsoft.com/office/drawing/2014/main" id="{6F1AEA18-0505-9FDE-0D34-470D3FAA00C7}"/>
                </a:ext>
              </a:extLst>
            </p:cNvPr>
            <p:cNvSpPr/>
            <p:nvPr/>
          </p:nvSpPr>
          <p:spPr>
            <a:xfrm>
              <a:off x="6487597" y="4164438"/>
              <a:ext cx="648000" cy="18367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121862" tIns="60915" rIns="121862" bIns="6091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50"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C2</a:t>
              </a:r>
              <a:endParaRPr sz="2399" dirty="0"/>
            </a:p>
          </p:txBody>
        </p:sp>
        <p:cxnSp>
          <p:nvCxnSpPr>
            <p:cNvPr id="27" name="Google Shape;140;p11">
              <a:extLst>
                <a:ext uri="{FF2B5EF4-FFF2-40B4-BE49-F238E27FC236}">
                  <a16:creationId xmlns:a16="http://schemas.microsoft.com/office/drawing/2014/main" id="{E9180794-27E3-0AB9-E7C8-84EF0292465B}"/>
                </a:ext>
              </a:extLst>
            </p:cNvPr>
            <p:cNvCxnSpPr>
              <a:cxnSpLocks/>
            </p:cNvCxnSpPr>
            <p:nvPr/>
          </p:nvCxnSpPr>
          <p:spPr>
            <a:xfrm>
              <a:off x="7205217" y="3246028"/>
              <a:ext cx="0" cy="92651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8" name="Google Shape;133;p11">
              <a:extLst>
                <a:ext uri="{FF2B5EF4-FFF2-40B4-BE49-F238E27FC236}">
                  <a16:creationId xmlns:a16="http://schemas.microsoft.com/office/drawing/2014/main" id="{5FA16E8F-58D3-55FD-3B5D-82304009A6B5}"/>
                </a:ext>
              </a:extLst>
            </p:cNvPr>
            <p:cNvSpPr/>
            <p:nvPr/>
          </p:nvSpPr>
          <p:spPr>
            <a:xfrm>
              <a:off x="7150276" y="3244387"/>
              <a:ext cx="602581" cy="2290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47985" rIns="0" bIns="47985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050"/>
              </a:pPr>
              <a:r>
                <a:rPr lang="en-GB" sz="1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D1: 30mg </a:t>
              </a:r>
              <a:endParaRPr sz="2399" dirty="0"/>
            </a:p>
          </p:txBody>
        </p:sp>
        <p:sp>
          <p:nvSpPr>
            <p:cNvPr id="29" name="Google Shape;131;p11">
              <a:extLst>
                <a:ext uri="{FF2B5EF4-FFF2-40B4-BE49-F238E27FC236}">
                  <a16:creationId xmlns:a16="http://schemas.microsoft.com/office/drawing/2014/main" id="{C236851E-B7C3-6502-254F-D8211B5CE4CD}"/>
                </a:ext>
              </a:extLst>
            </p:cNvPr>
            <p:cNvSpPr/>
            <p:nvPr/>
          </p:nvSpPr>
          <p:spPr>
            <a:xfrm>
              <a:off x="5567370" y="3472431"/>
              <a:ext cx="618326" cy="229015"/>
            </a:xfrm>
            <a:prstGeom prst="rect">
              <a:avLst/>
            </a:prstGeom>
            <a:solidFill>
              <a:srgbClr val="C6D5FC"/>
            </a:solidFill>
            <a:ln>
              <a:noFill/>
            </a:ln>
          </p:spPr>
          <p:txBody>
            <a:bodyPr spcFirstLastPara="1" wrap="square" lIns="0" tIns="47985" rIns="0" bIns="4798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050"/>
              </a:pPr>
              <a:r>
                <a:rPr lang="en-GB"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D8: 2mg</a:t>
              </a:r>
              <a:endParaRPr sz="2399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611D5AD-AAD8-7553-6A21-6A76B69F3906}"/>
              </a:ext>
            </a:extLst>
          </p:cNvPr>
          <p:cNvSpPr txBox="1"/>
          <p:nvPr/>
        </p:nvSpPr>
        <p:spPr>
          <a:xfrm>
            <a:off x="8487673" y="5986051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Bartlett et al. ASH 2022: 610</a:t>
            </a:r>
          </a:p>
        </p:txBody>
      </p:sp>
    </p:spTree>
    <p:extLst>
      <p:ext uri="{BB962C8B-B14F-4D97-AF65-F5344CB8AC3E}">
        <p14:creationId xmlns:p14="http://schemas.microsoft.com/office/powerpoint/2010/main" val="38894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7E60-7301-4E6F-B9AE-CFAF6DD9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3199" dirty="0"/>
              <a:t>Response rates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2D7BB77-DAFA-4759-97D9-9B23DAA30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32223"/>
              </p:ext>
            </p:extLst>
          </p:nvPr>
        </p:nvGraphicFramePr>
        <p:xfrm>
          <a:off x="528768" y="1661763"/>
          <a:ext cx="11133479" cy="319420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E7F0F9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E7F0F9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E7F0F9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6267602">
                  <a:extLst>
                    <a:ext uri="{9D8B030D-6E8A-4147-A177-3AD203B41FA5}">
                      <a16:colId xmlns:a16="http://schemas.microsoft.com/office/drawing/2014/main" val="3689395612"/>
                    </a:ext>
                  </a:extLst>
                </a:gridCol>
                <a:gridCol w="4865877">
                  <a:extLst>
                    <a:ext uri="{9D8B030D-6E8A-4147-A177-3AD203B41FA5}">
                      <a16:colId xmlns:a16="http://schemas.microsoft.com/office/drawing/2014/main" val="1396133316"/>
                    </a:ext>
                  </a:extLst>
                </a:gridCol>
              </a:tblGrid>
              <a:tr h="678479"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2800" dirty="0">
                          <a:latin typeface="+mj-lt"/>
                        </a:rPr>
                        <a:t>Efficacy endpoint in the overall population by investigator assessment; % (95% CI)</a:t>
                      </a:r>
                    </a:p>
                  </a:txBody>
                  <a:tcPr marL="109694" marR="109694" marT="54847" marB="54847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3625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N=90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9694" marR="109694" marT="54847" marB="54847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92322"/>
                  </a:ext>
                </a:extLst>
              </a:tr>
              <a:tr h="637851"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23625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marL="109694" marR="109694" marT="54847" marB="54847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b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(68–86)</a:t>
                      </a:r>
                    </a:p>
                  </a:txBody>
                  <a:tcPr marL="109694" marR="109694" marT="54847" marB="54847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725224"/>
                  </a:ext>
                </a:extLst>
              </a:tr>
              <a:tr h="637851"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23625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kern="12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CR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9694" marR="109694" marT="54847" marB="54847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(49–70)</a:t>
                      </a:r>
                    </a:p>
                  </a:txBody>
                  <a:tcPr marL="109694" marR="109694" marT="54847" marB="54847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372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7D364C4-85AF-4504-8494-29EDAA279F53}"/>
              </a:ext>
            </a:extLst>
          </p:cNvPr>
          <p:cNvSpPr txBox="1"/>
          <p:nvPr/>
        </p:nvSpPr>
        <p:spPr>
          <a:xfrm>
            <a:off x="1841864" y="4934343"/>
            <a:ext cx="98203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400" b="1" dirty="0">
                <a:solidFill>
                  <a:srgbClr val="000000"/>
                </a:solidFill>
              </a:rPr>
              <a:t>Time to first response </a:t>
            </a:r>
            <a:r>
              <a:rPr lang="en-GB" sz="2400" dirty="0">
                <a:solidFill>
                  <a:srgbClr val="000000"/>
                </a:solidFill>
              </a:rPr>
              <a:t>(median [range]): </a:t>
            </a:r>
            <a:r>
              <a:rPr lang="en-GB" sz="2400" b="1" dirty="0">
                <a:solidFill>
                  <a:srgbClr val="000000"/>
                </a:solidFill>
              </a:rPr>
              <a:t>1.4 months</a:t>
            </a:r>
            <a:r>
              <a:rPr lang="en-GB" sz="2400" dirty="0">
                <a:solidFill>
                  <a:srgbClr val="000000"/>
                </a:solidFill>
              </a:rPr>
              <a:t> (1.0–11)</a:t>
            </a:r>
          </a:p>
          <a:p>
            <a:pPr algn="r"/>
            <a:r>
              <a:rPr lang="en-GB" sz="2400" b="1" dirty="0">
                <a:solidFill>
                  <a:srgbClr val="000000"/>
                </a:solidFill>
              </a:rPr>
              <a:t>           Time to first CR </a:t>
            </a:r>
            <a:r>
              <a:rPr lang="en-GB" sz="2400" dirty="0">
                <a:solidFill>
                  <a:srgbClr val="000000"/>
                </a:solidFill>
              </a:rPr>
              <a:t>(median [range]): </a:t>
            </a:r>
            <a:r>
              <a:rPr lang="en-GB" sz="2400" b="1" dirty="0">
                <a:solidFill>
                  <a:srgbClr val="000000"/>
                </a:solidFill>
              </a:rPr>
              <a:t>3.0 months </a:t>
            </a:r>
            <a:r>
              <a:rPr lang="en-GB" sz="2400" dirty="0">
                <a:solidFill>
                  <a:srgbClr val="000000"/>
                </a:solidFill>
              </a:rPr>
              <a:t>(1.0‒19)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F5B64-FE11-1A11-E1A3-13F97542115F}"/>
              </a:ext>
            </a:extLst>
          </p:cNvPr>
          <p:cNvSpPr txBox="1"/>
          <p:nvPr/>
        </p:nvSpPr>
        <p:spPr>
          <a:xfrm>
            <a:off x="8487673" y="5986051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Bartlett et al. ASH 2022: 610</a:t>
            </a:r>
          </a:p>
        </p:txBody>
      </p:sp>
    </p:spTree>
    <p:extLst>
      <p:ext uri="{BB962C8B-B14F-4D97-AF65-F5344CB8AC3E}">
        <p14:creationId xmlns:p14="http://schemas.microsoft.com/office/powerpoint/2010/main" val="37029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A874-D9EB-4743-92B3-9DBDD020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52" y="349660"/>
            <a:ext cx="8247641" cy="907252"/>
          </a:xfrm>
        </p:spPr>
        <p:txBody>
          <a:bodyPr anchor="ctr"/>
          <a:lstStyle/>
          <a:p>
            <a:r>
              <a:rPr lang="en-GB" sz="3199" dirty="0"/>
              <a:t>Durability of responses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A33D347-5F70-482C-A2F5-8FB5AD45A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8656"/>
              </p:ext>
            </p:extLst>
          </p:nvPr>
        </p:nvGraphicFramePr>
        <p:xfrm>
          <a:off x="528768" y="1410016"/>
          <a:ext cx="5521229" cy="343761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E7F0F9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E7F0F9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E7F0F9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4071403">
                  <a:extLst>
                    <a:ext uri="{9D8B030D-6E8A-4147-A177-3AD203B41FA5}">
                      <a16:colId xmlns:a16="http://schemas.microsoft.com/office/drawing/2014/main" val="3689395612"/>
                    </a:ext>
                  </a:extLst>
                </a:gridCol>
                <a:gridCol w="1449826">
                  <a:extLst>
                    <a:ext uri="{9D8B030D-6E8A-4147-A177-3AD203B41FA5}">
                      <a16:colId xmlns:a16="http://schemas.microsoft.com/office/drawing/2014/main" val="1396133316"/>
                    </a:ext>
                  </a:extLst>
                </a:gridCol>
              </a:tblGrid>
              <a:tr h="702461"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800" dirty="0">
                          <a:latin typeface="+mn-lt"/>
                        </a:rPr>
                        <a:t>Efficacy endpoint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en-GB" sz="1800" dirty="0">
                          <a:latin typeface="+mn-lt"/>
                        </a:rPr>
                        <a:t>by investigator assessment</a:t>
                      </a:r>
                    </a:p>
                  </a:txBody>
                  <a:tcPr marL="109694" marR="109694" marT="54847" marB="54847" anchor="ctr">
                    <a:lnL w="6350" cap="flat" cmpd="sng" algn="ctr">
                      <a:noFill/>
                      <a:prstDash val="solid"/>
                      <a:miter lim="800000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8031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760622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140934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521246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901555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28186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662179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042487" algn="l" defTabSz="760622" rtl="0" eaLnBrk="1" latinLnBrk="0" hangingPunct="1">
                        <a:defRPr sz="15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23625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N=90</a:t>
                      </a:r>
                    </a:p>
                  </a:txBody>
                  <a:tcPr marL="109694" marR="109694" marT="54847" marB="54847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92322"/>
                  </a:ext>
                </a:extLst>
              </a:tr>
              <a:tr h="671793">
                <a:tc>
                  <a:txBody>
                    <a:bodyPr/>
                    <a:lstStyle/>
                    <a:p>
                      <a:pPr marL="0" marR="0" lvl="0" indent="0" algn="l" defTabSz="6845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Median DOR, months (range), n=70 </a:t>
                      </a:r>
                    </a:p>
                    <a:p>
                      <a:pPr marL="0" marR="0" lvl="0" indent="92075" algn="l" defTabSz="6845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24-month DOR (95% CI)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 (21–NR)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 (38–68)</a:t>
                      </a:r>
                      <a:endParaRPr lang="nn-NO" sz="1600" dirty="0">
                        <a:effectLst/>
                        <a:latin typeface="+mn-lt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07322"/>
                  </a:ext>
                </a:extLst>
              </a:tr>
              <a:tr h="67179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Median DOCR, months (range)</a:t>
                      </a:r>
                      <a:r>
                        <a:rPr lang="en-GB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n=54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indent="92075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24-month DOCR (95% CI)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 (23–NR)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 (38–88)</a:t>
                      </a:r>
                      <a:endParaRPr lang="nn-NO" sz="1600" dirty="0">
                        <a:effectLst/>
                        <a:latin typeface="+mn-lt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15338"/>
                  </a:ext>
                </a:extLst>
              </a:tr>
              <a:tr h="671793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Median PFS, months (range) </a:t>
                      </a:r>
                    </a:p>
                    <a:p>
                      <a:pPr marL="0" indent="92075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24-month PFS (95% CI)</a:t>
                      </a:r>
                      <a:endParaRPr lang="en-GB" sz="1600" dirty="0">
                        <a:effectLst/>
                        <a:latin typeface="+mn-lt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(12–NR)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 (36–60)</a:t>
                      </a:r>
                      <a:endParaRPr lang="nn-NO" sz="1600" dirty="0">
                        <a:effectLst/>
                        <a:latin typeface="+mn-lt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807499"/>
                  </a:ext>
                </a:extLst>
              </a:tr>
              <a:tr h="7197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Median OS, months (range) </a:t>
                      </a:r>
                      <a:endParaRPr sz="1600" dirty="0"/>
                    </a:p>
                    <a:p>
                      <a:pPr marL="0" marR="0" lvl="0" indent="92075" algn="l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24-month OS (95% CI)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NR (NR–NR)</a:t>
                      </a:r>
                      <a:endParaRPr sz="1600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87</a:t>
                      </a:r>
                      <a:r>
                        <a:rPr lang="en-GB" sz="1600" dirty="0"/>
                        <a:t>%</a:t>
                      </a:r>
                      <a:r>
                        <a:rPr lang="en-GB" sz="16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(80–94)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14265" marR="114265" marT="50784" marB="50784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898921"/>
                  </a:ext>
                </a:extLst>
              </a:tr>
            </a:tbl>
          </a:graphicData>
        </a:graphic>
      </p:graphicFrame>
      <p:sp>
        <p:nvSpPr>
          <p:cNvPr id="13" name="Rounded Rectangle 2015">
            <a:extLst>
              <a:ext uri="{FF2B5EF4-FFF2-40B4-BE49-F238E27FC236}">
                <a16:creationId xmlns:a16="http://schemas.microsoft.com/office/drawing/2014/main" id="{56D4B375-7988-40D6-9CD5-21E77677CEC9}"/>
              </a:ext>
            </a:extLst>
          </p:cNvPr>
          <p:cNvSpPr/>
          <p:nvPr/>
        </p:nvSpPr>
        <p:spPr>
          <a:xfrm>
            <a:off x="6371867" y="1410015"/>
            <a:ext cx="5290378" cy="700584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/>
              <a:t>DOR and DOCR</a:t>
            </a:r>
            <a:endParaRPr lang="en-GB" b="1" dirty="0">
              <a:latin typeface="Arial" panose="020B0604020202020204"/>
            </a:endParaRPr>
          </a:p>
        </p:txBody>
      </p:sp>
      <p:sp>
        <p:nvSpPr>
          <p:cNvPr id="340" name="Rounded Rectangle 2015">
            <a:extLst>
              <a:ext uri="{FF2B5EF4-FFF2-40B4-BE49-F238E27FC236}">
                <a16:creationId xmlns:a16="http://schemas.microsoft.com/office/drawing/2014/main" id="{65947D1D-5DAB-4A2E-A348-123D0F5D98AF}"/>
              </a:ext>
            </a:extLst>
          </p:cNvPr>
          <p:cNvSpPr/>
          <p:nvPr/>
        </p:nvSpPr>
        <p:spPr>
          <a:xfrm>
            <a:off x="539352" y="5589069"/>
            <a:ext cx="11134463" cy="690987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599"/>
              </a:spcAft>
            </a:pPr>
            <a:r>
              <a:rPr lang="en-GB" sz="2400" b="1" dirty="0">
                <a:solidFill>
                  <a:srgbClr val="FFFFFF"/>
                </a:solidFill>
                <a:latin typeface="Arial" panose="020B0604020202020204"/>
              </a:rPr>
              <a:t>Durable responses: majority of patients in remission after 2 years</a:t>
            </a:r>
          </a:p>
        </p:txBody>
      </p:sp>
      <p:sp>
        <p:nvSpPr>
          <p:cNvPr id="341" name="Right Triangle 340">
            <a:extLst>
              <a:ext uri="{FF2B5EF4-FFF2-40B4-BE49-F238E27FC236}">
                <a16:creationId xmlns:a16="http://schemas.microsoft.com/office/drawing/2014/main" id="{D28A78BF-B12E-4154-BAFB-8D3CD3D6357D}"/>
              </a:ext>
            </a:extLst>
          </p:cNvPr>
          <p:cNvSpPr/>
          <p:nvPr/>
        </p:nvSpPr>
        <p:spPr>
          <a:xfrm flipH="1">
            <a:off x="4384205" y="6056945"/>
            <a:ext cx="7288640" cy="215933"/>
          </a:xfrm>
          <a:prstGeom prst="rtTriangle">
            <a:avLst/>
          </a:prstGeom>
          <a:solidFill>
            <a:schemeClr val="bg1">
              <a:alpha val="2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endParaRPr lang="en-US" sz="2133" b="1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42" name="Right Triangle 341">
            <a:extLst>
              <a:ext uri="{FF2B5EF4-FFF2-40B4-BE49-F238E27FC236}">
                <a16:creationId xmlns:a16="http://schemas.microsoft.com/office/drawing/2014/main" id="{B64BB784-72D1-400F-9DC7-8C9A3D248F83}"/>
              </a:ext>
            </a:extLst>
          </p:cNvPr>
          <p:cNvSpPr/>
          <p:nvPr/>
        </p:nvSpPr>
        <p:spPr>
          <a:xfrm flipH="1">
            <a:off x="8353014" y="1894666"/>
            <a:ext cx="3358963" cy="215933"/>
          </a:xfrm>
          <a:prstGeom prst="rtTriangle">
            <a:avLst/>
          </a:prstGeom>
          <a:solidFill>
            <a:schemeClr val="bg1">
              <a:alpha val="2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endParaRPr lang="en-US" sz="2133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DCB3DE35-BCB7-4783-BAE8-1FE271B3DC26}"/>
              </a:ext>
            </a:extLst>
          </p:cNvPr>
          <p:cNvSpPr/>
          <p:nvPr/>
        </p:nvSpPr>
        <p:spPr>
          <a:xfrm>
            <a:off x="7735491" y="3952806"/>
            <a:ext cx="1626141" cy="313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9692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DOR</a:t>
            </a:r>
          </a:p>
          <a:p>
            <a:pPr defTabSz="109692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/>
              <a:t>DOCR</a:t>
            </a:r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296AD50F-913C-4856-94FC-2B783B227E91}"/>
              </a:ext>
            </a:extLst>
          </p:cNvPr>
          <p:cNvSpPr/>
          <p:nvPr/>
        </p:nvSpPr>
        <p:spPr>
          <a:xfrm>
            <a:off x="7552810" y="4193629"/>
            <a:ext cx="143660" cy="0"/>
          </a:xfrm>
          <a:custGeom>
            <a:avLst/>
            <a:gdLst>
              <a:gd name="connsiteX0" fmla="*/ 24735 w 24464"/>
              <a:gd name="connsiteY0" fmla="*/ 56 h 12741"/>
              <a:gd name="connsiteX1" fmla="*/ 271 w 24464"/>
              <a:gd name="connsiteY1" fmla="*/ 56 h 1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64" h="12741">
                <a:moveTo>
                  <a:pt x="24735" y="56"/>
                </a:moveTo>
                <a:lnTo>
                  <a:pt x="271" y="56"/>
                </a:lnTo>
              </a:path>
            </a:pathLst>
          </a:custGeom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GB" sz="2399" dirty="0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A9138609-3424-4EA7-9B8E-58E55ED06E08}"/>
              </a:ext>
            </a:extLst>
          </p:cNvPr>
          <p:cNvSpPr/>
          <p:nvPr/>
        </p:nvSpPr>
        <p:spPr>
          <a:xfrm>
            <a:off x="7552719" y="4024755"/>
            <a:ext cx="143658" cy="0"/>
          </a:xfrm>
          <a:custGeom>
            <a:avLst/>
            <a:gdLst>
              <a:gd name="connsiteX0" fmla="*/ 24735 w 24464"/>
              <a:gd name="connsiteY0" fmla="*/ 56 h 12741"/>
              <a:gd name="connsiteX1" fmla="*/ 271 w 24464"/>
              <a:gd name="connsiteY1" fmla="*/ 56 h 1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464" h="12741">
                <a:moveTo>
                  <a:pt x="24735" y="56"/>
                </a:moveTo>
                <a:lnTo>
                  <a:pt x="271" y="56"/>
                </a:lnTo>
              </a:path>
            </a:pathLst>
          </a:custGeom>
          <a:ln w="1905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en-GB" sz="2399" dirty="0"/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id="{A4E3C801-A2EF-47D5-8584-E554BCBAFA51}"/>
              </a:ext>
            </a:extLst>
          </p:cNvPr>
          <p:cNvSpPr/>
          <p:nvPr/>
        </p:nvSpPr>
        <p:spPr>
          <a:xfrm>
            <a:off x="7299303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0</a:t>
            </a: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id="{CB8C2FC7-3136-4DD6-A45A-1F2F0772C2D4}"/>
              </a:ext>
            </a:extLst>
          </p:cNvPr>
          <p:cNvSpPr/>
          <p:nvPr/>
        </p:nvSpPr>
        <p:spPr>
          <a:xfrm>
            <a:off x="7411876" y="4717394"/>
            <a:ext cx="4163910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Time (months)</a:t>
            </a:r>
          </a:p>
        </p:txBody>
      </p:sp>
      <p:sp>
        <p:nvSpPr>
          <p:cNvPr id="538" name="Freeform 103">
            <a:extLst>
              <a:ext uri="{FF2B5EF4-FFF2-40B4-BE49-F238E27FC236}">
                <a16:creationId xmlns:a16="http://schemas.microsoft.com/office/drawing/2014/main" id="{AD6B2D23-FD96-4BE0-B42F-6E67940F7006}"/>
              </a:ext>
            </a:extLst>
          </p:cNvPr>
          <p:cNvSpPr/>
          <p:nvPr/>
        </p:nvSpPr>
        <p:spPr>
          <a:xfrm>
            <a:off x="7415415" y="2374187"/>
            <a:ext cx="4160371" cy="2009161"/>
          </a:xfrm>
          <a:custGeom>
            <a:avLst/>
            <a:gdLst>
              <a:gd name="connsiteX0" fmla="*/ 0 w 5600700"/>
              <a:gd name="connsiteY0" fmla="*/ 0 h 2049780"/>
              <a:gd name="connsiteX1" fmla="*/ 0 w 5600700"/>
              <a:gd name="connsiteY1" fmla="*/ 2049780 h 2049780"/>
              <a:gd name="connsiteX2" fmla="*/ 5600700 w 5600700"/>
              <a:gd name="connsiteY2" fmla="*/ 2049780 h 204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0700" h="2049780">
                <a:moveTo>
                  <a:pt x="0" y="0"/>
                </a:moveTo>
                <a:lnTo>
                  <a:pt x="0" y="2049780"/>
                </a:lnTo>
                <a:lnTo>
                  <a:pt x="5600700" y="2049780"/>
                </a:lnTo>
              </a:path>
            </a:pathLst>
          </a:custGeom>
          <a:noFill/>
          <a:ln w="190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endParaRPr lang="en-GB" sz="1866" dirty="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3FA64E7-29BC-4506-AB96-D28C567717DE}"/>
              </a:ext>
            </a:extLst>
          </p:cNvPr>
          <p:cNvGrpSpPr/>
          <p:nvPr/>
        </p:nvGrpSpPr>
        <p:grpSpPr>
          <a:xfrm>
            <a:off x="7352961" y="2373274"/>
            <a:ext cx="60972" cy="2010073"/>
            <a:chOff x="1555178" y="1599088"/>
            <a:chExt cx="109439" cy="2454752"/>
          </a:xfrm>
        </p:grpSpPr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113960AF-4E95-4E1A-A629-64AF4418248D}"/>
                </a:ext>
              </a:extLst>
            </p:cNvPr>
            <p:cNvCxnSpPr>
              <a:cxnSpLocks/>
            </p:cNvCxnSpPr>
            <p:nvPr/>
          </p:nvCxnSpPr>
          <p:spPr>
            <a:xfrm>
              <a:off x="1555178" y="1599088"/>
              <a:ext cx="109439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CAF4EFF7-D4E6-4E21-A541-8FD691F503F1}"/>
                </a:ext>
              </a:extLst>
            </p:cNvPr>
            <p:cNvCxnSpPr/>
            <p:nvPr/>
          </p:nvCxnSpPr>
          <p:spPr>
            <a:xfrm>
              <a:off x="1555178" y="2102738"/>
              <a:ext cx="936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A5888D0-A57B-41ED-B1C7-96B987AE7ED6}"/>
                </a:ext>
              </a:extLst>
            </p:cNvPr>
            <p:cNvCxnSpPr/>
            <p:nvPr/>
          </p:nvCxnSpPr>
          <p:spPr>
            <a:xfrm>
              <a:off x="1555178" y="2590513"/>
              <a:ext cx="936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46D0FBD5-B8CF-4C15-BC16-EE124F0A6806}"/>
                </a:ext>
              </a:extLst>
            </p:cNvPr>
            <p:cNvCxnSpPr/>
            <p:nvPr/>
          </p:nvCxnSpPr>
          <p:spPr>
            <a:xfrm>
              <a:off x="1555178" y="3078288"/>
              <a:ext cx="936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83DCAA25-CC06-4861-AB49-1E22E1DDFC10}"/>
                </a:ext>
              </a:extLst>
            </p:cNvPr>
            <p:cNvCxnSpPr/>
            <p:nvPr/>
          </p:nvCxnSpPr>
          <p:spPr>
            <a:xfrm>
              <a:off x="1555178" y="3566063"/>
              <a:ext cx="93600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B6A21E9F-5096-4149-9251-F918588E92DC}"/>
                </a:ext>
              </a:extLst>
            </p:cNvPr>
            <p:cNvCxnSpPr/>
            <p:nvPr/>
          </p:nvCxnSpPr>
          <p:spPr>
            <a:xfrm>
              <a:off x="1555178" y="4053840"/>
              <a:ext cx="93601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6" name="Rectangle 545">
            <a:extLst>
              <a:ext uri="{FF2B5EF4-FFF2-40B4-BE49-F238E27FC236}">
                <a16:creationId xmlns:a16="http://schemas.microsoft.com/office/drawing/2014/main" id="{4F05B748-969C-4408-93C8-221A89254323}"/>
              </a:ext>
            </a:extLst>
          </p:cNvPr>
          <p:cNvSpPr/>
          <p:nvPr/>
        </p:nvSpPr>
        <p:spPr>
          <a:xfrm rot="16200000">
            <a:off x="6330481" y="3200790"/>
            <a:ext cx="1069524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Probability</a:t>
            </a: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id="{19B49826-BC3A-4832-8838-E08E3E5D90F7}"/>
              </a:ext>
            </a:extLst>
          </p:cNvPr>
          <p:cNvSpPr/>
          <p:nvPr/>
        </p:nvSpPr>
        <p:spPr>
          <a:xfrm>
            <a:off x="7064210" y="2285991"/>
            <a:ext cx="237244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1.0</a:t>
            </a: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id="{5D918191-2C70-475D-ADC2-0F40B7609FA1}"/>
              </a:ext>
            </a:extLst>
          </p:cNvPr>
          <p:cNvSpPr/>
          <p:nvPr/>
        </p:nvSpPr>
        <p:spPr>
          <a:xfrm>
            <a:off x="7064209" y="2686891"/>
            <a:ext cx="237244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0.8</a:t>
            </a: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id="{A9609DF5-9198-406D-BF11-5E7F1965F2DD}"/>
              </a:ext>
            </a:extLst>
          </p:cNvPr>
          <p:cNvSpPr/>
          <p:nvPr/>
        </p:nvSpPr>
        <p:spPr>
          <a:xfrm>
            <a:off x="7064209" y="3087787"/>
            <a:ext cx="237244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0.6</a:t>
            </a: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id="{D97FBD91-6801-4092-8143-D8168EDCC3DB}"/>
              </a:ext>
            </a:extLst>
          </p:cNvPr>
          <p:cNvSpPr/>
          <p:nvPr/>
        </p:nvSpPr>
        <p:spPr>
          <a:xfrm>
            <a:off x="7064209" y="3488684"/>
            <a:ext cx="237244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0.4</a:t>
            </a: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id="{F6921838-0947-4A9E-B4D6-562820139940}"/>
              </a:ext>
            </a:extLst>
          </p:cNvPr>
          <p:cNvSpPr/>
          <p:nvPr/>
        </p:nvSpPr>
        <p:spPr>
          <a:xfrm>
            <a:off x="7064209" y="3889583"/>
            <a:ext cx="237244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0.2</a:t>
            </a: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D5311F76-2034-452D-954F-8CA86DCEE3F8}"/>
              </a:ext>
            </a:extLst>
          </p:cNvPr>
          <p:cNvSpPr/>
          <p:nvPr/>
        </p:nvSpPr>
        <p:spPr>
          <a:xfrm>
            <a:off x="7064210" y="4290476"/>
            <a:ext cx="237244" cy="205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0.0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9487D515-D43F-4412-9A82-31F94FB70D30}"/>
              </a:ext>
            </a:extLst>
          </p:cNvPr>
          <p:cNvSpPr/>
          <p:nvPr/>
        </p:nvSpPr>
        <p:spPr>
          <a:xfrm>
            <a:off x="7518277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</a:t>
            </a: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id="{BA099B98-15CD-454F-89DA-318D7AB46E49}"/>
              </a:ext>
            </a:extLst>
          </p:cNvPr>
          <p:cNvSpPr/>
          <p:nvPr/>
        </p:nvSpPr>
        <p:spPr>
          <a:xfrm>
            <a:off x="7956225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6</a:t>
            </a: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id="{E2DE2FBA-D1BD-41D1-A183-89C05C67D6CC}"/>
              </a:ext>
            </a:extLst>
          </p:cNvPr>
          <p:cNvSpPr/>
          <p:nvPr/>
        </p:nvSpPr>
        <p:spPr>
          <a:xfrm>
            <a:off x="8394172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10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C8EDF523-FA03-4A34-924D-1BE71D5004BE}"/>
              </a:ext>
            </a:extLst>
          </p:cNvPr>
          <p:cNvSpPr/>
          <p:nvPr/>
        </p:nvSpPr>
        <p:spPr>
          <a:xfrm>
            <a:off x="8613146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12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9DBB473F-4D1A-40AB-838D-678B4BF9FD80}"/>
              </a:ext>
            </a:extLst>
          </p:cNvPr>
          <p:cNvSpPr/>
          <p:nvPr/>
        </p:nvSpPr>
        <p:spPr>
          <a:xfrm>
            <a:off x="8832120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14</a:t>
            </a: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id="{E1A6C1C6-5474-46ED-9248-B7AEB28EBB98}"/>
              </a:ext>
            </a:extLst>
          </p:cNvPr>
          <p:cNvSpPr/>
          <p:nvPr/>
        </p:nvSpPr>
        <p:spPr>
          <a:xfrm>
            <a:off x="9270067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18</a:t>
            </a: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9BD47B64-A198-469F-B33F-7DEA39905DB1}"/>
              </a:ext>
            </a:extLst>
          </p:cNvPr>
          <p:cNvSpPr/>
          <p:nvPr/>
        </p:nvSpPr>
        <p:spPr>
          <a:xfrm>
            <a:off x="9489041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20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8AC0D20F-6656-490C-84C5-28C9C84B07F0}"/>
              </a:ext>
            </a:extLst>
          </p:cNvPr>
          <p:cNvSpPr/>
          <p:nvPr/>
        </p:nvSpPr>
        <p:spPr>
          <a:xfrm>
            <a:off x="9926988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24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51652111-6C52-48E2-89D2-E061443D1573}"/>
              </a:ext>
            </a:extLst>
          </p:cNvPr>
          <p:cNvSpPr/>
          <p:nvPr/>
        </p:nvSpPr>
        <p:spPr>
          <a:xfrm>
            <a:off x="10145962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26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3625BFB1-F167-4F7D-A637-686D27A0F97D}"/>
              </a:ext>
            </a:extLst>
          </p:cNvPr>
          <p:cNvSpPr/>
          <p:nvPr/>
        </p:nvSpPr>
        <p:spPr>
          <a:xfrm>
            <a:off x="10583910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30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03F21E5B-5738-4A72-984C-15971818A125}"/>
              </a:ext>
            </a:extLst>
          </p:cNvPr>
          <p:cNvSpPr/>
          <p:nvPr/>
        </p:nvSpPr>
        <p:spPr>
          <a:xfrm>
            <a:off x="6215344" y="5133318"/>
            <a:ext cx="1107654" cy="139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9692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66" dirty="0">
                <a:solidFill>
                  <a:srgbClr val="0B41CD"/>
                </a:solidFill>
              </a:rPr>
              <a:t>Patients at risk</a:t>
            </a:r>
            <a:endParaRPr lang="en-GB" sz="1066" dirty="0">
              <a:solidFill>
                <a:srgbClr val="0B41CD"/>
              </a:solidFill>
              <a:latin typeface="Arial" panose="020B0604020202020204"/>
              <a:cs typeface="Arial" charset="0"/>
            </a:endParaRPr>
          </a:p>
        </p:txBody>
      </p: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64B007D9-DDF8-4AC8-8FF4-8050611E99B3}"/>
              </a:ext>
            </a:extLst>
          </p:cNvPr>
          <p:cNvCxnSpPr>
            <a:cxnSpLocks/>
          </p:cNvCxnSpPr>
          <p:nvPr/>
        </p:nvCxnSpPr>
        <p:spPr>
          <a:xfrm flipV="1">
            <a:off x="8727662" y="2733665"/>
            <a:ext cx="0" cy="1612788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1B0EC27B-7994-4E23-82B9-D56E0B9218CD}"/>
              </a:ext>
            </a:extLst>
          </p:cNvPr>
          <p:cNvCxnSpPr>
            <a:cxnSpLocks/>
          </p:cNvCxnSpPr>
          <p:nvPr/>
        </p:nvCxnSpPr>
        <p:spPr>
          <a:xfrm flipV="1">
            <a:off x="10038421" y="2730587"/>
            <a:ext cx="0" cy="1631262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6" name="TextBox 565">
            <a:extLst>
              <a:ext uri="{FF2B5EF4-FFF2-40B4-BE49-F238E27FC236}">
                <a16:creationId xmlns:a16="http://schemas.microsoft.com/office/drawing/2014/main" id="{389D9D11-6A48-4F55-A1F0-7BD61A2AA04B}"/>
              </a:ext>
            </a:extLst>
          </p:cNvPr>
          <p:cNvSpPr txBox="1"/>
          <p:nvPr/>
        </p:nvSpPr>
        <p:spPr>
          <a:xfrm>
            <a:off x="8726376" y="3295006"/>
            <a:ext cx="1549327" cy="420371"/>
          </a:xfrm>
          <a:prstGeom prst="rect">
            <a:avLst/>
          </a:prstGeom>
          <a:noFill/>
        </p:spPr>
        <p:txBody>
          <a:bodyPr wrap="square" lIns="47985" rtlCol="0">
            <a:spAutoFit/>
          </a:bodyPr>
          <a:lstStyle/>
          <a:p>
            <a:r>
              <a:rPr lang="en-US" sz="1066" dirty="0">
                <a:solidFill>
                  <a:srgbClr val="0B41CD"/>
                </a:solidFill>
              </a:rPr>
              <a:t>12-month remission rate: 67%</a:t>
            </a:r>
          </a:p>
        </p:txBody>
      </p:sp>
      <p:sp>
        <p:nvSpPr>
          <p:cNvPr id="567" name="TextBox 566">
            <a:extLst>
              <a:ext uri="{FF2B5EF4-FFF2-40B4-BE49-F238E27FC236}">
                <a16:creationId xmlns:a16="http://schemas.microsoft.com/office/drawing/2014/main" id="{6927CF79-8114-4107-B3F6-05DE72E9F0BA}"/>
              </a:ext>
            </a:extLst>
          </p:cNvPr>
          <p:cNvSpPr txBox="1"/>
          <p:nvPr/>
        </p:nvSpPr>
        <p:spPr>
          <a:xfrm>
            <a:off x="10232980" y="3426472"/>
            <a:ext cx="1510494" cy="420371"/>
          </a:xfrm>
          <a:prstGeom prst="rect">
            <a:avLst/>
          </a:prstGeom>
          <a:noFill/>
        </p:spPr>
        <p:txBody>
          <a:bodyPr wrap="square" lIns="47985" rtlCol="0">
            <a:spAutoFit/>
          </a:bodyPr>
          <a:lstStyle/>
          <a:p>
            <a:r>
              <a:rPr lang="en-US" sz="1066" dirty="0">
                <a:solidFill>
                  <a:srgbClr val="0B41CD"/>
                </a:solidFill>
              </a:rPr>
              <a:t>24-month remission rate: 53%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79BA762B-C7E9-4793-B169-B2768F085FCA}"/>
              </a:ext>
            </a:extLst>
          </p:cNvPr>
          <p:cNvSpPr txBox="1"/>
          <p:nvPr/>
        </p:nvSpPr>
        <p:spPr>
          <a:xfrm>
            <a:off x="8726376" y="2279706"/>
            <a:ext cx="1625093" cy="420371"/>
          </a:xfrm>
          <a:prstGeom prst="rect">
            <a:avLst/>
          </a:prstGeom>
          <a:noFill/>
        </p:spPr>
        <p:txBody>
          <a:bodyPr wrap="square" lIns="47985" rtlCol="0">
            <a:spAutoFit/>
          </a:bodyPr>
          <a:lstStyle/>
          <a:p>
            <a:r>
              <a:rPr lang="en-US" sz="1066" dirty="0">
                <a:solidFill>
                  <a:srgbClr val="ED4A0D"/>
                </a:solidFill>
              </a:rPr>
              <a:t>12-month remission rate: 82%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5D0A2CC9-63DC-44B6-909D-81DA4FE2EB7A}"/>
              </a:ext>
            </a:extLst>
          </p:cNvPr>
          <p:cNvSpPr txBox="1"/>
          <p:nvPr/>
        </p:nvSpPr>
        <p:spPr>
          <a:xfrm>
            <a:off x="10217016" y="2637822"/>
            <a:ext cx="1526458" cy="420371"/>
          </a:xfrm>
          <a:prstGeom prst="rect">
            <a:avLst/>
          </a:prstGeom>
          <a:noFill/>
        </p:spPr>
        <p:txBody>
          <a:bodyPr wrap="square" lIns="47985" rtlCol="0">
            <a:spAutoFit/>
          </a:bodyPr>
          <a:lstStyle/>
          <a:p>
            <a:r>
              <a:rPr lang="en-US" sz="1066" dirty="0">
                <a:solidFill>
                  <a:srgbClr val="ED4A0D"/>
                </a:solidFill>
              </a:rPr>
              <a:t>24-month remission rate: 63%</a:t>
            </a: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id="{06797159-9CD7-4DFB-BFA4-301240AF8CC8}"/>
              </a:ext>
            </a:extLst>
          </p:cNvPr>
          <p:cNvSpPr/>
          <p:nvPr/>
        </p:nvSpPr>
        <p:spPr>
          <a:xfrm>
            <a:off x="6215344" y="5357615"/>
            <a:ext cx="1107654" cy="139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096923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66" dirty="0">
                <a:solidFill>
                  <a:srgbClr val="ED4A0D"/>
                </a:solidFill>
              </a:rPr>
              <a:t>Patients at risk</a:t>
            </a:r>
            <a:endParaRPr lang="en-GB" sz="1066" dirty="0">
              <a:solidFill>
                <a:srgbClr val="ED4A0D"/>
              </a:solidFill>
              <a:latin typeface="Arial" panose="020B0604020202020204"/>
              <a:cs typeface="Arial" charset="0"/>
            </a:endParaRP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id="{AE69A1F3-6C75-4701-B3C3-D6C54A1E99FB}"/>
              </a:ext>
            </a:extLst>
          </p:cNvPr>
          <p:cNvSpPr/>
          <p:nvPr/>
        </p:nvSpPr>
        <p:spPr>
          <a:xfrm>
            <a:off x="11021857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34</a:t>
            </a: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id="{FCC319A5-DDDE-4CED-A7C8-1665667C0572}"/>
              </a:ext>
            </a:extLst>
          </p:cNvPr>
          <p:cNvSpPr/>
          <p:nvPr/>
        </p:nvSpPr>
        <p:spPr>
          <a:xfrm>
            <a:off x="7737251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</a:t>
            </a: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id="{B38BCEBF-DC1C-4645-9DD3-5C0AC816F568}"/>
              </a:ext>
            </a:extLst>
          </p:cNvPr>
          <p:cNvSpPr/>
          <p:nvPr/>
        </p:nvSpPr>
        <p:spPr>
          <a:xfrm>
            <a:off x="8175198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8</a:t>
            </a: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id="{FD7C7F00-10D9-4F35-A6FD-6810AC3247A6}"/>
              </a:ext>
            </a:extLst>
          </p:cNvPr>
          <p:cNvSpPr/>
          <p:nvPr/>
        </p:nvSpPr>
        <p:spPr>
          <a:xfrm>
            <a:off x="9051093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16</a:t>
            </a: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id="{B8257965-5C1C-4141-A3A0-D85FF01008FD}"/>
              </a:ext>
            </a:extLst>
          </p:cNvPr>
          <p:cNvSpPr/>
          <p:nvPr/>
        </p:nvSpPr>
        <p:spPr>
          <a:xfrm>
            <a:off x="9708015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22</a:t>
            </a: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id="{EEE2BC08-DC99-460C-B329-C587302D1513}"/>
              </a:ext>
            </a:extLst>
          </p:cNvPr>
          <p:cNvSpPr/>
          <p:nvPr/>
        </p:nvSpPr>
        <p:spPr>
          <a:xfrm>
            <a:off x="10364936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28</a:t>
            </a: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id="{38FB9B1F-E50E-459F-8D6E-8F08B40A6765}"/>
              </a:ext>
            </a:extLst>
          </p:cNvPr>
          <p:cNvSpPr/>
          <p:nvPr/>
        </p:nvSpPr>
        <p:spPr>
          <a:xfrm>
            <a:off x="10802883" y="4503324"/>
            <a:ext cx="235138" cy="2051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333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32</a:t>
            </a: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id="{BCB75638-9622-4A43-98C8-83F216B11209}"/>
              </a:ext>
            </a:extLst>
          </p:cNvPr>
          <p:cNvSpPr/>
          <p:nvPr/>
        </p:nvSpPr>
        <p:spPr>
          <a:xfrm>
            <a:off x="7299303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54</a:t>
            </a: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id="{411F12EF-62E2-4A99-8B5A-11D6296F5289}"/>
              </a:ext>
            </a:extLst>
          </p:cNvPr>
          <p:cNvSpPr/>
          <p:nvPr/>
        </p:nvSpPr>
        <p:spPr>
          <a:xfrm>
            <a:off x="7518277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53</a:t>
            </a: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id="{3D4D311C-6873-4F4C-837B-947397CDBF47}"/>
              </a:ext>
            </a:extLst>
          </p:cNvPr>
          <p:cNvSpPr/>
          <p:nvPr/>
        </p:nvSpPr>
        <p:spPr>
          <a:xfrm>
            <a:off x="7956225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43</a:t>
            </a: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CCF3D0A3-DD81-4908-9910-EF46EC86231A}"/>
              </a:ext>
            </a:extLst>
          </p:cNvPr>
          <p:cNvSpPr/>
          <p:nvPr/>
        </p:nvSpPr>
        <p:spPr>
          <a:xfrm>
            <a:off x="8394172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37</a:t>
            </a: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9D469B7C-B409-40F6-BE95-1B37C8842C97}"/>
              </a:ext>
            </a:extLst>
          </p:cNvPr>
          <p:cNvSpPr/>
          <p:nvPr/>
        </p:nvSpPr>
        <p:spPr>
          <a:xfrm>
            <a:off x="8613146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35</a:t>
            </a: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0DD1E7CB-EC62-4D86-825E-BB2283EE2929}"/>
              </a:ext>
            </a:extLst>
          </p:cNvPr>
          <p:cNvSpPr/>
          <p:nvPr/>
        </p:nvSpPr>
        <p:spPr>
          <a:xfrm>
            <a:off x="8832120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31</a:t>
            </a: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3E93B582-C737-477A-AB89-FAD416E3CD7E}"/>
              </a:ext>
            </a:extLst>
          </p:cNvPr>
          <p:cNvSpPr/>
          <p:nvPr/>
        </p:nvSpPr>
        <p:spPr>
          <a:xfrm>
            <a:off x="9270067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22</a:t>
            </a: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id="{993E4AE8-5F3C-43B4-AE43-81C21A21C367}"/>
              </a:ext>
            </a:extLst>
          </p:cNvPr>
          <p:cNvSpPr/>
          <p:nvPr/>
        </p:nvSpPr>
        <p:spPr>
          <a:xfrm>
            <a:off x="9489041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19</a:t>
            </a: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id="{91114482-14AA-4EB9-AB7B-BC8E446B3F0C}"/>
              </a:ext>
            </a:extLst>
          </p:cNvPr>
          <p:cNvSpPr/>
          <p:nvPr/>
        </p:nvSpPr>
        <p:spPr>
          <a:xfrm>
            <a:off x="9926988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</a:t>
            </a: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id="{303AE42F-7243-4EAB-826D-3E56B9BC8E47}"/>
              </a:ext>
            </a:extLst>
          </p:cNvPr>
          <p:cNvSpPr/>
          <p:nvPr/>
        </p:nvSpPr>
        <p:spPr>
          <a:xfrm>
            <a:off x="10145962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</a:t>
            </a: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id="{99CCAC7E-5FAE-44C0-B8AD-876EB0AE3D86}"/>
              </a:ext>
            </a:extLst>
          </p:cNvPr>
          <p:cNvSpPr/>
          <p:nvPr/>
        </p:nvSpPr>
        <p:spPr>
          <a:xfrm>
            <a:off x="10583910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</a:t>
            </a: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id="{37A6BE7E-CC43-47BD-B92B-1A7C6A9B11C2}"/>
              </a:ext>
            </a:extLst>
          </p:cNvPr>
          <p:cNvSpPr/>
          <p:nvPr/>
        </p:nvSpPr>
        <p:spPr>
          <a:xfrm>
            <a:off x="11021857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</a:t>
            </a: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id="{8CF7E441-1384-4A81-AF75-04B54298B172}"/>
              </a:ext>
            </a:extLst>
          </p:cNvPr>
          <p:cNvSpPr/>
          <p:nvPr/>
        </p:nvSpPr>
        <p:spPr>
          <a:xfrm>
            <a:off x="7737251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50</a:t>
            </a: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id="{AAD9B947-62CB-464D-804A-15BD85A24F97}"/>
              </a:ext>
            </a:extLst>
          </p:cNvPr>
          <p:cNvSpPr/>
          <p:nvPr/>
        </p:nvSpPr>
        <p:spPr>
          <a:xfrm>
            <a:off x="8175198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42</a:t>
            </a: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DDDCD84E-E1BB-45C2-AAE7-AFA4A9B089F6}"/>
              </a:ext>
            </a:extLst>
          </p:cNvPr>
          <p:cNvSpPr/>
          <p:nvPr/>
        </p:nvSpPr>
        <p:spPr>
          <a:xfrm>
            <a:off x="9051093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28</a:t>
            </a: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id="{AFF88ACD-27FA-4442-910F-9D007DA73766}"/>
              </a:ext>
            </a:extLst>
          </p:cNvPr>
          <p:cNvSpPr/>
          <p:nvPr/>
        </p:nvSpPr>
        <p:spPr>
          <a:xfrm>
            <a:off x="9708015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10</a:t>
            </a: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54BDF4B0-EFA2-4605-B16E-A5546CFE7E1A}"/>
              </a:ext>
            </a:extLst>
          </p:cNvPr>
          <p:cNvSpPr/>
          <p:nvPr/>
        </p:nvSpPr>
        <p:spPr>
          <a:xfrm>
            <a:off x="10364936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</a:t>
            </a: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id="{7D209515-CF22-4DF3-B284-A6921782F6E2}"/>
              </a:ext>
            </a:extLst>
          </p:cNvPr>
          <p:cNvSpPr/>
          <p:nvPr/>
        </p:nvSpPr>
        <p:spPr>
          <a:xfrm>
            <a:off x="10802883" y="5333001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</a:t>
            </a:r>
          </a:p>
        </p:txBody>
      </p: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0DB4DDE9-FA96-45E5-8EA7-4F5319E0E5A5}"/>
              </a:ext>
            </a:extLst>
          </p:cNvPr>
          <p:cNvGrpSpPr/>
          <p:nvPr/>
        </p:nvGrpSpPr>
        <p:grpSpPr>
          <a:xfrm>
            <a:off x="7414966" y="4397972"/>
            <a:ext cx="3722848" cy="57485"/>
            <a:chOff x="5561530" y="3299497"/>
            <a:chExt cx="2792998" cy="43127"/>
          </a:xfrm>
        </p:grpSpPr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E707D862-1CE0-47D2-9A13-27E6B4FD4513}"/>
                </a:ext>
              </a:extLst>
            </p:cNvPr>
            <p:cNvCxnSpPr/>
            <p:nvPr/>
          </p:nvCxnSpPr>
          <p:spPr>
            <a:xfrm rot="16200000" flipH="1">
              <a:off x="5539967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93C7FE41-1B05-44AD-8E48-0A864BD4B23D}"/>
                </a:ext>
              </a:extLst>
            </p:cNvPr>
            <p:cNvCxnSpPr/>
            <p:nvPr/>
          </p:nvCxnSpPr>
          <p:spPr>
            <a:xfrm rot="16200000" flipH="1">
              <a:off x="6032849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5FA805AD-A27A-4D55-89E4-78A949F8A0DC}"/>
                </a:ext>
              </a:extLst>
            </p:cNvPr>
            <p:cNvCxnSpPr/>
            <p:nvPr/>
          </p:nvCxnSpPr>
          <p:spPr>
            <a:xfrm rot="16200000" flipH="1">
              <a:off x="6525731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F6A9FA06-CDE3-490C-BFF2-2579D2CB2F56}"/>
                </a:ext>
              </a:extLst>
            </p:cNvPr>
            <p:cNvCxnSpPr/>
            <p:nvPr/>
          </p:nvCxnSpPr>
          <p:spPr>
            <a:xfrm rot="16200000" flipH="1">
              <a:off x="7018613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314E74E1-0B4C-4F39-BCA9-051071B54A42}"/>
                </a:ext>
              </a:extLst>
            </p:cNvPr>
            <p:cNvCxnSpPr/>
            <p:nvPr/>
          </p:nvCxnSpPr>
          <p:spPr>
            <a:xfrm rot="16200000" flipH="1">
              <a:off x="7511495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CA837175-EA8D-49A6-B773-6D2BEBEA0BE7}"/>
                </a:ext>
              </a:extLst>
            </p:cNvPr>
            <p:cNvCxnSpPr/>
            <p:nvPr/>
          </p:nvCxnSpPr>
          <p:spPr>
            <a:xfrm rot="16200000" flipH="1">
              <a:off x="8004377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D4B11B92-FFA1-4E0A-9BF8-512A0BED56F7}"/>
                </a:ext>
              </a:extLst>
            </p:cNvPr>
            <p:cNvCxnSpPr/>
            <p:nvPr/>
          </p:nvCxnSpPr>
          <p:spPr>
            <a:xfrm rot="16200000" flipH="1">
              <a:off x="5704261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>
              <a:extLst>
                <a:ext uri="{FF2B5EF4-FFF2-40B4-BE49-F238E27FC236}">
                  <a16:creationId xmlns:a16="http://schemas.microsoft.com/office/drawing/2014/main" id="{17FE808E-BF16-4C40-BED2-BCCC15E5BF56}"/>
                </a:ext>
              </a:extLst>
            </p:cNvPr>
            <p:cNvCxnSpPr/>
            <p:nvPr/>
          </p:nvCxnSpPr>
          <p:spPr>
            <a:xfrm rot="16200000" flipH="1">
              <a:off x="5868555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2A6B022D-086B-45C2-A764-325FB0ACA44A}"/>
                </a:ext>
              </a:extLst>
            </p:cNvPr>
            <p:cNvCxnSpPr/>
            <p:nvPr/>
          </p:nvCxnSpPr>
          <p:spPr>
            <a:xfrm rot="16200000" flipH="1">
              <a:off x="6197143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>
              <a:extLst>
                <a:ext uri="{FF2B5EF4-FFF2-40B4-BE49-F238E27FC236}">
                  <a16:creationId xmlns:a16="http://schemas.microsoft.com/office/drawing/2014/main" id="{CC180764-25E7-4DFA-8182-D59D2E889759}"/>
                </a:ext>
              </a:extLst>
            </p:cNvPr>
            <p:cNvCxnSpPr/>
            <p:nvPr/>
          </p:nvCxnSpPr>
          <p:spPr>
            <a:xfrm rot="16200000" flipH="1">
              <a:off x="6361437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4165B145-976E-418E-B8C3-835B95CC6181}"/>
                </a:ext>
              </a:extLst>
            </p:cNvPr>
            <p:cNvCxnSpPr/>
            <p:nvPr/>
          </p:nvCxnSpPr>
          <p:spPr>
            <a:xfrm rot="16200000" flipH="1">
              <a:off x="6690025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>
              <a:extLst>
                <a:ext uri="{FF2B5EF4-FFF2-40B4-BE49-F238E27FC236}">
                  <a16:creationId xmlns:a16="http://schemas.microsoft.com/office/drawing/2014/main" id="{9687A581-9366-4763-93DC-B0D3238C140E}"/>
                </a:ext>
              </a:extLst>
            </p:cNvPr>
            <p:cNvCxnSpPr/>
            <p:nvPr/>
          </p:nvCxnSpPr>
          <p:spPr>
            <a:xfrm rot="16200000" flipH="1">
              <a:off x="6854319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C86C4BB6-4B58-4DEF-BB6F-B4751F8F4877}"/>
                </a:ext>
              </a:extLst>
            </p:cNvPr>
            <p:cNvCxnSpPr/>
            <p:nvPr/>
          </p:nvCxnSpPr>
          <p:spPr>
            <a:xfrm rot="16200000" flipH="1">
              <a:off x="7182907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>
              <a:extLst>
                <a:ext uri="{FF2B5EF4-FFF2-40B4-BE49-F238E27FC236}">
                  <a16:creationId xmlns:a16="http://schemas.microsoft.com/office/drawing/2014/main" id="{36170025-C386-47D8-8E0F-CF875CFEAC6E}"/>
                </a:ext>
              </a:extLst>
            </p:cNvPr>
            <p:cNvCxnSpPr/>
            <p:nvPr/>
          </p:nvCxnSpPr>
          <p:spPr>
            <a:xfrm rot="16200000" flipH="1">
              <a:off x="7347201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252A0430-56E9-4D69-9C6C-DB954B8725B9}"/>
                </a:ext>
              </a:extLst>
            </p:cNvPr>
            <p:cNvCxnSpPr/>
            <p:nvPr/>
          </p:nvCxnSpPr>
          <p:spPr>
            <a:xfrm rot="16200000" flipH="1">
              <a:off x="7675789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4B89056C-3728-4818-8C68-624C24A699E7}"/>
                </a:ext>
              </a:extLst>
            </p:cNvPr>
            <p:cNvCxnSpPr/>
            <p:nvPr/>
          </p:nvCxnSpPr>
          <p:spPr>
            <a:xfrm rot="16200000" flipH="1">
              <a:off x="7840083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>
              <a:extLst>
                <a:ext uri="{FF2B5EF4-FFF2-40B4-BE49-F238E27FC236}">
                  <a16:creationId xmlns:a16="http://schemas.microsoft.com/office/drawing/2014/main" id="{04F9A82F-A2F1-4069-AADF-412836C38DBE}"/>
                </a:ext>
              </a:extLst>
            </p:cNvPr>
            <p:cNvCxnSpPr/>
            <p:nvPr/>
          </p:nvCxnSpPr>
          <p:spPr>
            <a:xfrm rot="16200000" flipH="1">
              <a:off x="8168671" y="3321061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>
              <a:extLst>
                <a:ext uri="{FF2B5EF4-FFF2-40B4-BE49-F238E27FC236}">
                  <a16:creationId xmlns:a16="http://schemas.microsoft.com/office/drawing/2014/main" id="{E574F605-3D63-40DD-828E-D9B5DE05B7B3}"/>
                </a:ext>
              </a:extLst>
            </p:cNvPr>
            <p:cNvCxnSpPr/>
            <p:nvPr/>
          </p:nvCxnSpPr>
          <p:spPr>
            <a:xfrm rot="16200000" flipH="1">
              <a:off x="8332965" y="3321060"/>
              <a:ext cx="43126" cy="0"/>
            </a:xfrm>
            <a:prstGeom prst="line">
              <a:avLst/>
            </a:prstGeom>
            <a:ln w="19050" cap="sq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186CD162-A380-4646-BBBE-F5E034E97FA9}"/>
              </a:ext>
            </a:extLst>
          </p:cNvPr>
          <p:cNvGrpSpPr/>
          <p:nvPr/>
        </p:nvGrpSpPr>
        <p:grpSpPr>
          <a:xfrm>
            <a:off x="7382097" y="2340661"/>
            <a:ext cx="3973050" cy="815874"/>
            <a:chOff x="5531416" y="1756038"/>
            <a:chExt cx="3148279" cy="612094"/>
          </a:xfrm>
        </p:grpSpPr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3D22D65C-A05D-423E-BD70-ADDB2E20B35E}"/>
                </a:ext>
              </a:extLst>
            </p:cNvPr>
            <p:cNvGrpSpPr/>
            <p:nvPr/>
          </p:nvGrpSpPr>
          <p:grpSpPr>
            <a:xfrm>
              <a:off x="5531416" y="1756038"/>
              <a:ext cx="3148279" cy="612094"/>
              <a:chOff x="1300159" y="1640674"/>
              <a:chExt cx="3149367" cy="576071"/>
            </a:xfrm>
          </p:grpSpPr>
          <p:grpSp>
            <p:nvGrpSpPr>
              <p:cNvPr id="642" name="Graphic 5">
                <a:extLst>
                  <a:ext uri="{FF2B5EF4-FFF2-40B4-BE49-F238E27FC236}">
                    <a16:creationId xmlns:a16="http://schemas.microsoft.com/office/drawing/2014/main" id="{BEA25C6A-23C9-408C-B90A-FC8B54D93DD2}"/>
                  </a:ext>
                </a:extLst>
              </p:cNvPr>
              <p:cNvGrpSpPr/>
              <p:nvPr/>
            </p:nvGrpSpPr>
            <p:grpSpPr>
              <a:xfrm>
                <a:off x="4406326" y="2173545"/>
                <a:ext cx="43200" cy="43200"/>
                <a:chOff x="7166774" y="-707920"/>
                <a:chExt cx="18287" cy="18288"/>
              </a:xfrm>
            </p:grpSpPr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71A98787-6266-4227-9561-BBDCB06134EF}"/>
                    </a:ext>
                  </a:extLst>
                </p:cNvPr>
                <p:cNvSpPr/>
                <p:nvPr/>
              </p:nvSpPr>
              <p:spPr>
                <a:xfrm>
                  <a:off x="7175918" y="-707920"/>
                  <a:ext cx="9525" cy="18288"/>
                </a:xfrm>
                <a:custGeom>
                  <a:avLst/>
                  <a:gdLst>
                    <a:gd name="connsiteX0" fmla="*/ 244 w 9525"/>
                    <a:gd name="connsiteY0" fmla="*/ 45 h 18288"/>
                    <a:gd name="connsiteX1" fmla="*/ 244 w 9525"/>
                    <a:gd name="connsiteY1" fmla="*/ 1833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44" y="45"/>
                      </a:moveTo>
                      <a:lnTo>
                        <a:pt x="244" y="1833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6A23B8F0-E84F-4B4B-88BF-449763FB3046}"/>
                    </a:ext>
                  </a:extLst>
                </p:cNvPr>
                <p:cNvSpPr/>
                <p:nvPr/>
              </p:nvSpPr>
              <p:spPr>
                <a:xfrm>
                  <a:off x="7166774" y="-698776"/>
                  <a:ext cx="18287" cy="9525"/>
                </a:xfrm>
                <a:custGeom>
                  <a:avLst/>
                  <a:gdLst>
                    <a:gd name="connsiteX0" fmla="*/ 18532 w 18287"/>
                    <a:gd name="connsiteY0" fmla="*/ 45 h 9525"/>
                    <a:gd name="connsiteX1" fmla="*/ 244 w 18287"/>
                    <a:gd name="connsiteY1" fmla="*/ 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532" y="45"/>
                      </a:moveTo>
                      <a:lnTo>
                        <a:pt x="244" y="4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3" name="Graphic 5">
                <a:extLst>
                  <a:ext uri="{FF2B5EF4-FFF2-40B4-BE49-F238E27FC236}">
                    <a16:creationId xmlns:a16="http://schemas.microsoft.com/office/drawing/2014/main" id="{8C438784-10A4-4DD7-87F2-71D73B5E3D65}"/>
                  </a:ext>
                </a:extLst>
              </p:cNvPr>
              <p:cNvGrpSpPr/>
              <p:nvPr/>
            </p:nvGrpSpPr>
            <p:grpSpPr>
              <a:xfrm>
                <a:off x="4273286" y="2173545"/>
                <a:ext cx="43200" cy="43200"/>
                <a:chOff x="7067047" y="-707920"/>
                <a:chExt cx="18287" cy="18288"/>
              </a:xfrm>
            </p:grpSpPr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2D2997C0-E618-4655-9BD8-3F047BA464FF}"/>
                    </a:ext>
                  </a:extLst>
                </p:cNvPr>
                <p:cNvSpPr/>
                <p:nvPr/>
              </p:nvSpPr>
              <p:spPr>
                <a:xfrm>
                  <a:off x="7076191" y="-707920"/>
                  <a:ext cx="9525" cy="18288"/>
                </a:xfrm>
                <a:custGeom>
                  <a:avLst/>
                  <a:gdLst>
                    <a:gd name="connsiteX0" fmla="*/ 234 w 9525"/>
                    <a:gd name="connsiteY0" fmla="*/ 45 h 18288"/>
                    <a:gd name="connsiteX1" fmla="*/ 234 w 9525"/>
                    <a:gd name="connsiteY1" fmla="*/ 1833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34" y="45"/>
                      </a:moveTo>
                      <a:lnTo>
                        <a:pt x="234" y="1833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928B9362-3B67-4443-9CE9-56551A9904FC}"/>
                    </a:ext>
                  </a:extLst>
                </p:cNvPr>
                <p:cNvSpPr/>
                <p:nvPr/>
              </p:nvSpPr>
              <p:spPr>
                <a:xfrm>
                  <a:off x="7067047" y="-698776"/>
                  <a:ext cx="18287" cy="9525"/>
                </a:xfrm>
                <a:custGeom>
                  <a:avLst/>
                  <a:gdLst>
                    <a:gd name="connsiteX0" fmla="*/ 18522 w 18287"/>
                    <a:gd name="connsiteY0" fmla="*/ 45 h 9525"/>
                    <a:gd name="connsiteX1" fmla="*/ 234 w 18287"/>
                    <a:gd name="connsiteY1" fmla="*/ 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522" y="45"/>
                      </a:moveTo>
                      <a:lnTo>
                        <a:pt x="234" y="4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4" name="Graphic 5">
                <a:extLst>
                  <a:ext uri="{FF2B5EF4-FFF2-40B4-BE49-F238E27FC236}">
                    <a16:creationId xmlns:a16="http://schemas.microsoft.com/office/drawing/2014/main" id="{E8979B93-9140-4A7A-8242-699995A96396}"/>
                  </a:ext>
                </a:extLst>
              </p:cNvPr>
              <p:cNvGrpSpPr/>
              <p:nvPr/>
            </p:nvGrpSpPr>
            <p:grpSpPr>
              <a:xfrm>
                <a:off x="3857521" y="2173545"/>
                <a:ext cx="43200" cy="43200"/>
                <a:chOff x="6755389" y="-707920"/>
                <a:chExt cx="18287" cy="18288"/>
              </a:xfrm>
            </p:grpSpPr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704A513D-0AFF-420B-BACC-DF299D3EA659}"/>
                    </a:ext>
                  </a:extLst>
                </p:cNvPr>
                <p:cNvSpPr/>
                <p:nvPr/>
              </p:nvSpPr>
              <p:spPr>
                <a:xfrm>
                  <a:off x="6764533" y="-707920"/>
                  <a:ext cx="9525" cy="18288"/>
                </a:xfrm>
                <a:custGeom>
                  <a:avLst/>
                  <a:gdLst>
                    <a:gd name="connsiteX0" fmla="*/ 201 w 9525"/>
                    <a:gd name="connsiteY0" fmla="*/ 45 h 18288"/>
                    <a:gd name="connsiteX1" fmla="*/ 201 w 9525"/>
                    <a:gd name="connsiteY1" fmla="*/ 1833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01" y="45"/>
                      </a:moveTo>
                      <a:lnTo>
                        <a:pt x="201" y="1833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0BC39E64-2A45-45BE-AAA9-D8B837C34697}"/>
                    </a:ext>
                  </a:extLst>
                </p:cNvPr>
                <p:cNvSpPr/>
                <p:nvPr/>
              </p:nvSpPr>
              <p:spPr>
                <a:xfrm>
                  <a:off x="6755389" y="-698776"/>
                  <a:ext cx="18287" cy="9525"/>
                </a:xfrm>
                <a:custGeom>
                  <a:avLst/>
                  <a:gdLst>
                    <a:gd name="connsiteX0" fmla="*/ 18489 w 18287"/>
                    <a:gd name="connsiteY0" fmla="*/ 45 h 9525"/>
                    <a:gd name="connsiteX1" fmla="*/ 201 w 18287"/>
                    <a:gd name="connsiteY1" fmla="*/ 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89" y="45"/>
                      </a:moveTo>
                      <a:lnTo>
                        <a:pt x="201" y="4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5" name="Graphic 5">
                <a:extLst>
                  <a:ext uri="{FF2B5EF4-FFF2-40B4-BE49-F238E27FC236}">
                    <a16:creationId xmlns:a16="http://schemas.microsoft.com/office/drawing/2014/main" id="{BD968AA2-7E47-411F-B7BC-4BF54BCD0190}"/>
                  </a:ext>
                </a:extLst>
              </p:cNvPr>
              <p:cNvGrpSpPr/>
              <p:nvPr/>
            </p:nvGrpSpPr>
            <p:grpSpPr>
              <a:xfrm>
                <a:off x="3750531" y="2173545"/>
                <a:ext cx="43200" cy="43200"/>
                <a:chOff x="6675189" y="-707920"/>
                <a:chExt cx="18287" cy="18288"/>
              </a:xfrm>
            </p:grpSpPr>
            <p:sp>
              <p:nvSpPr>
                <p:cNvPr id="787" name="Freeform: Shape 786">
                  <a:extLst>
                    <a:ext uri="{FF2B5EF4-FFF2-40B4-BE49-F238E27FC236}">
                      <a16:creationId xmlns:a16="http://schemas.microsoft.com/office/drawing/2014/main" id="{802C8E07-AB4B-45E8-AC70-78534B3F3433}"/>
                    </a:ext>
                  </a:extLst>
                </p:cNvPr>
                <p:cNvSpPr/>
                <p:nvPr/>
              </p:nvSpPr>
              <p:spPr>
                <a:xfrm>
                  <a:off x="6684333" y="-707920"/>
                  <a:ext cx="9525" cy="18288"/>
                </a:xfrm>
                <a:custGeom>
                  <a:avLst/>
                  <a:gdLst>
                    <a:gd name="connsiteX0" fmla="*/ 193 w 9525"/>
                    <a:gd name="connsiteY0" fmla="*/ 45 h 18288"/>
                    <a:gd name="connsiteX1" fmla="*/ 193 w 9525"/>
                    <a:gd name="connsiteY1" fmla="*/ 1833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93" y="45"/>
                      </a:moveTo>
                      <a:lnTo>
                        <a:pt x="193" y="1833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88" name="Freeform: Shape 787">
                  <a:extLst>
                    <a:ext uri="{FF2B5EF4-FFF2-40B4-BE49-F238E27FC236}">
                      <a16:creationId xmlns:a16="http://schemas.microsoft.com/office/drawing/2014/main" id="{9DB8E585-C951-4989-A8C2-B2E668D3EEBB}"/>
                    </a:ext>
                  </a:extLst>
                </p:cNvPr>
                <p:cNvSpPr/>
                <p:nvPr/>
              </p:nvSpPr>
              <p:spPr>
                <a:xfrm>
                  <a:off x="6675189" y="-698776"/>
                  <a:ext cx="18287" cy="9525"/>
                </a:xfrm>
                <a:custGeom>
                  <a:avLst/>
                  <a:gdLst>
                    <a:gd name="connsiteX0" fmla="*/ 18481 w 18287"/>
                    <a:gd name="connsiteY0" fmla="*/ 45 h 9525"/>
                    <a:gd name="connsiteX1" fmla="*/ 193 w 18287"/>
                    <a:gd name="connsiteY1" fmla="*/ 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81" y="45"/>
                      </a:moveTo>
                      <a:lnTo>
                        <a:pt x="193" y="4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6" name="Graphic 5">
                <a:extLst>
                  <a:ext uri="{FF2B5EF4-FFF2-40B4-BE49-F238E27FC236}">
                    <a16:creationId xmlns:a16="http://schemas.microsoft.com/office/drawing/2014/main" id="{508441C8-A0D0-48F3-9DB8-6B79909F41E9}"/>
                  </a:ext>
                </a:extLst>
              </p:cNvPr>
              <p:cNvGrpSpPr/>
              <p:nvPr/>
            </p:nvGrpSpPr>
            <p:grpSpPr>
              <a:xfrm>
                <a:off x="3547350" y="2173545"/>
                <a:ext cx="43200" cy="43200"/>
                <a:chOff x="6522884" y="-707920"/>
                <a:chExt cx="18287" cy="18288"/>
              </a:xfrm>
            </p:grpSpPr>
            <p:sp>
              <p:nvSpPr>
                <p:cNvPr id="785" name="Freeform: Shape 784">
                  <a:extLst>
                    <a:ext uri="{FF2B5EF4-FFF2-40B4-BE49-F238E27FC236}">
                      <a16:creationId xmlns:a16="http://schemas.microsoft.com/office/drawing/2014/main" id="{D6A10C1E-8A55-4D35-97E8-8E71ED1D5BBB}"/>
                    </a:ext>
                  </a:extLst>
                </p:cNvPr>
                <p:cNvSpPr/>
                <p:nvPr/>
              </p:nvSpPr>
              <p:spPr>
                <a:xfrm>
                  <a:off x="6532028" y="-707920"/>
                  <a:ext cx="9525" cy="18288"/>
                </a:xfrm>
                <a:custGeom>
                  <a:avLst/>
                  <a:gdLst>
                    <a:gd name="connsiteX0" fmla="*/ 177 w 9525"/>
                    <a:gd name="connsiteY0" fmla="*/ 45 h 18288"/>
                    <a:gd name="connsiteX1" fmla="*/ 177 w 9525"/>
                    <a:gd name="connsiteY1" fmla="*/ 1833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77" y="45"/>
                      </a:moveTo>
                      <a:lnTo>
                        <a:pt x="177" y="1833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86" name="Freeform: Shape 785">
                  <a:extLst>
                    <a:ext uri="{FF2B5EF4-FFF2-40B4-BE49-F238E27FC236}">
                      <a16:creationId xmlns:a16="http://schemas.microsoft.com/office/drawing/2014/main" id="{3290305F-2FBB-4D44-9026-36B000B843CE}"/>
                    </a:ext>
                  </a:extLst>
                </p:cNvPr>
                <p:cNvSpPr/>
                <p:nvPr/>
              </p:nvSpPr>
              <p:spPr>
                <a:xfrm>
                  <a:off x="6522884" y="-698776"/>
                  <a:ext cx="18287" cy="9525"/>
                </a:xfrm>
                <a:custGeom>
                  <a:avLst/>
                  <a:gdLst>
                    <a:gd name="connsiteX0" fmla="*/ 18465 w 18287"/>
                    <a:gd name="connsiteY0" fmla="*/ 45 h 9525"/>
                    <a:gd name="connsiteX1" fmla="*/ 177 w 18287"/>
                    <a:gd name="connsiteY1" fmla="*/ 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65" y="45"/>
                      </a:moveTo>
                      <a:lnTo>
                        <a:pt x="177" y="4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7" name="Graphic 5">
                <a:extLst>
                  <a:ext uri="{FF2B5EF4-FFF2-40B4-BE49-F238E27FC236}">
                    <a16:creationId xmlns:a16="http://schemas.microsoft.com/office/drawing/2014/main" id="{33EE2440-AE24-4494-BC0E-5842308ECDBE}"/>
                  </a:ext>
                </a:extLst>
              </p:cNvPr>
              <p:cNvGrpSpPr/>
              <p:nvPr/>
            </p:nvGrpSpPr>
            <p:grpSpPr>
              <a:xfrm>
                <a:off x="3320153" y="2173545"/>
                <a:ext cx="43200" cy="43200"/>
                <a:chOff x="6352577" y="-707920"/>
                <a:chExt cx="18287" cy="18288"/>
              </a:xfrm>
            </p:grpSpPr>
            <p:sp>
              <p:nvSpPr>
                <p:cNvPr id="783" name="Freeform: Shape 782">
                  <a:extLst>
                    <a:ext uri="{FF2B5EF4-FFF2-40B4-BE49-F238E27FC236}">
                      <a16:creationId xmlns:a16="http://schemas.microsoft.com/office/drawing/2014/main" id="{48AFA3A9-9B09-409D-9383-3DE2CBFA4C7B}"/>
                    </a:ext>
                  </a:extLst>
                </p:cNvPr>
                <p:cNvSpPr/>
                <p:nvPr/>
              </p:nvSpPr>
              <p:spPr>
                <a:xfrm>
                  <a:off x="6361721" y="-707920"/>
                  <a:ext cx="9525" cy="18288"/>
                </a:xfrm>
                <a:custGeom>
                  <a:avLst/>
                  <a:gdLst>
                    <a:gd name="connsiteX0" fmla="*/ 159 w 9525"/>
                    <a:gd name="connsiteY0" fmla="*/ 45 h 18288"/>
                    <a:gd name="connsiteX1" fmla="*/ 159 w 9525"/>
                    <a:gd name="connsiteY1" fmla="*/ 1833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59" y="45"/>
                      </a:moveTo>
                      <a:lnTo>
                        <a:pt x="159" y="1833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84" name="Freeform: Shape 783">
                  <a:extLst>
                    <a:ext uri="{FF2B5EF4-FFF2-40B4-BE49-F238E27FC236}">
                      <a16:creationId xmlns:a16="http://schemas.microsoft.com/office/drawing/2014/main" id="{0490F5AD-CB28-4CDA-94E7-3A962154E5C6}"/>
                    </a:ext>
                  </a:extLst>
                </p:cNvPr>
                <p:cNvSpPr/>
                <p:nvPr/>
              </p:nvSpPr>
              <p:spPr>
                <a:xfrm>
                  <a:off x="6352577" y="-698776"/>
                  <a:ext cx="18287" cy="9525"/>
                </a:xfrm>
                <a:custGeom>
                  <a:avLst/>
                  <a:gdLst>
                    <a:gd name="connsiteX0" fmla="*/ 18447 w 18287"/>
                    <a:gd name="connsiteY0" fmla="*/ 45 h 9525"/>
                    <a:gd name="connsiteX1" fmla="*/ 159 w 18287"/>
                    <a:gd name="connsiteY1" fmla="*/ 4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47" y="45"/>
                      </a:moveTo>
                      <a:lnTo>
                        <a:pt x="159" y="4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8" name="Graphic 5">
                <a:extLst>
                  <a:ext uri="{FF2B5EF4-FFF2-40B4-BE49-F238E27FC236}">
                    <a16:creationId xmlns:a16="http://schemas.microsoft.com/office/drawing/2014/main" id="{F16C8C4F-B3F6-4571-A0BF-8EA82020701C}"/>
                  </a:ext>
                </a:extLst>
              </p:cNvPr>
              <p:cNvGrpSpPr/>
              <p:nvPr/>
            </p:nvGrpSpPr>
            <p:grpSpPr>
              <a:xfrm>
                <a:off x="3313037" y="1997236"/>
                <a:ext cx="43200" cy="43200"/>
                <a:chOff x="6347243" y="-848509"/>
                <a:chExt cx="18287" cy="18288"/>
              </a:xfrm>
            </p:grpSpPr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F4B73F13-3EC6-439D-90DB-4FD5AF2A1689}"/>
                    </a:ext>
                  </a:extLst>
                </p:cNvPr>
                <p:cNvSpPr/>
                <p:nvPr/>
              </p:nvSpPr>
              <p:spPr>
                <a:xfrm>
                  <a:off x="6356387" y="-848509"/>
                  <a:ext cx="9525" cy="18288"/>
                </a:xfrm>
                <a:custGeom>
                  <a:avLst/>
                  <a:gdLst>
                    <a:gd name="connsiteX0" fmla="*/ 158 w 9525"/>
                    <a:gd name="connsiteY0" fmla="*/ 30 h 18288"/>
                    <a:gd name="connsiteX1" fmla="*/ 158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58" y="30"/>
                      </a:moveTo>
                      <a:lnTo>
                        <a:pt x="158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82" name="Freeform: Shape 781">
                  <a:extLst>
                    <a:ext uri="{FF2B5EF4-FFF2-40B4-BE49-F238E27FC236}">
                      <a16:creationId xmlns:a16="http://schemas.microsoft.com/office/drawing/2014/main" id="{AF8F29FE-155C-4061-AE27-395A1CD80763}"/>
                    </a:ext>
                  </a:extLst>
                </p:cNvPr>
                <p:cNvSpPr/>
                <p:nvPr/>
              </p:nvSpPr>
              <p:spPr>
                <a:xfrm>
                  <a:off x="6347243" y="-839365"/>
                  <a:ext cx="18287" cy="9525"/>
                </a:xfrm>
                <a:custGeom>
                  <a:avLst/>
                  <a:gdLst>
                    <a:gd name="connsiteX0" fmla="*/ 18446 w 18287"/>
                    <a:gd name="connsiteY0" fmla="*/ 30 h 9525"/>
                    <a:gd name="connsiteX1" fmla="*/ 158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46" y="30"/>
                      </a:moveTo>
                      <a:lnTo>
                        <a:pt x="158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49" name="Graphic 5">
                <a:extLst>
                  <a:ext uri="{FF2B5EF4-FFF2-40B4-BE49-F238E27FC236}">
                    <a16:creationId xmlns:a16="http://schemas.microsoft.com/office/drawing/2014/main" id="{9647C8B1-5E9F-4D9C-B289-121E9A210115}"/>
                  </a:ext>
                </a:extLst>
              </p:cNvPr>
              <p:cNvGrpSpPr/>
              <p:nvPr/>
            </p:nvGrpSpPr>
            <p:grpSpPr>
              <a:xfrm>
                <a:off x="3297407" y="1997236"/>
                <a:ext cx="43200" cy="43200"/>
                <a:chOff x="6335527" y="-848509"/>
                <a:chExt cx="18287" cy="18288"/>
              </a:xfrm>
            </p:grpSpPr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E09D975E-511A-47A7-8400-86FCE8C3264B}"/>
                    </a:ext>
                  </a:extLst>
                </p:cNvPr>
                <p:cNvSpPr/>
                <p:nvPr/>
              </p:nvSpPr>
              <p:spPr>
                <a:xfrm>
                  <a:off x="6344671" y="-848509"/>
                  <a:ext cx="9525" cy="18288"/>
                </a:xfrm>
                <a:custGeom>
                  <a:avLst/>
                  <a:gdLst>
                    <a:gd name="connsiteX0" fmla="*/ 157 w 9525"/>
                    <a:gd name="connsiteY0" fmla="*/ 30 h 18288"/>
                    <a:gd name="connsiteX1" fmla="*/ 157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57" y="30"/>
                      </a:moveTo>
                      <a:lnTo>
                        <a:pt x="157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CE66EB46-F19A-4C6D-BAAD-AA454BBF3DAF}"/>
                    </a:ext>
                  </a:extLst>
                </p:cNvPr>
                <p:cNvSpPr/>
                <p:nvPr/>
              </p:nvSpPr>
              <p:spPr>
                <a:xfrm>
                  <a:off x="6335527" y="-839365"/>
                  <a:ext cx="18287" cy="9525"/>
                </a:xfrm>
                <a:custGeom>
                  <a:avLst/>
                  <a:gdLst>
                    <a:gd name="connsiteX0" fmla="*/ 18445 w 18287"/>
                    <a:gd name="connsiteY0" fmla="*/ 30 h 9525"/>
                    <a:gd name="connsiteX1" fmla="*/ 157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45" y="30"/>
                      </a:moveTo>
                      <a:lnTo>
                        <a:pt x="157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0" name="Graphic 5">
                <a:extLst>
                  <a:ext uri="{FF2B5EF4-FFF2-40B4-BE49-F238E27FC236}">
                    <a16:creationId xmlns:a16="http://schemas.microsoft.com/office/drawing/2014/main" id="{C253C4E1-9C56-48AB-84A7-0D3DCBE2F233}"/>
                  </a:ext>
                </a:extLst>
              </p:cNvPr>
              <p:cNvGrpSpPr/>
              <p:nvPr/>
            </p:nvGrpSpPr>
            <p:grpSpPr>
              <a:xfrm>
                <a:off x="3259795" y="1997236"/>
                <a:ext cx="43200" cy="43200"/>
                <a:chOff x="6307333" y="-848509"/>
                <a:chExt cx="18287" cy="18288"/>
              </a:xfrm>
            </p:grpSpPr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64EE4171-0C95-48EA-B5E4-3C74251DFA6B}"/>
                    </a:ext>
                  </a:extLst>
                </p:cNvPr>
                <p:cNvSpPr/>
                <p:nvPr/>
              </p:nvSpPr>
              <p:spPr>
                <a:xfrm>
                  <a:off x="6316477" y="-848509"/>
                  <a:ext cx="9525" cy="18288"/>
                </a:xfrm>
                <a:custGeom>
                  <a:avLst/>
                  <a:gdLst>
                    <a:gd name="connsiteX0" fmla="*/ 154 w 9525"/>
                    <a:gd name="connsiteY0" fmla="*/ 30 h 18288"/>
                    <a:gd name="connsiteX1" fmla="*/ 154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54" y="30"/>
                      </a:moveTo>
                      <a:lnTo>
                        <a:pt x="154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89273678-F418-4B43-9604-BE8E72BE2CCE}"/>
                    </a:ext>
                  </a:extLst>
                </p:cNvPr>
                <p:cNvSpPr/>
                <p:nvPr/>
              </p:nvSpPr>
              <p:spPr>
                <a:xfrm>
                  <a:off x="6307333" y="-839365"/>
                  <a:ext cx="18287" cy="9525"/>
                </a:xfrm>
                <a:custGeom>
                  <a:avLst/>
                  <a:gdLst>
                    <a:gd name="connsiteX0" fmla="*/ 18442 w 18287"/>
                    <a:gd name="connsiteY0" fmla="*/ 30 h 9525"/>
                    <a:gd name="connsiteX1" fmla="*/ 154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42" y="30"/>
                      </a:moveTo>
                      <a:lnTo>
                        <a:pt x="154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1" name="Graphic 5">
                <a:extLst>
                  <a:ext uri="{FF2B5EF4-FFF2-40B4-BE49-F238E27FC236}">
                    <a16:creationId xmlns:a16="http://schemas.microsoft.com/office/drawing/2014/main" id="{AE6904E8-74C8-4B1B-B25F-70DB24295B7B}"/>
                  </a:ext>
                </a:extLst>
              </p:cNvPr>
              <p:cNvGrpSpPr/>
              <p:nvPr/>
            </p:nvGrpSpPr>
            <p:grpSpPr>
              <a:xfrm>
                <a:off x="3229172" y="1997236"/>
                <a:ext cx="43200" cy="43200"/>
                <a:chOff x="6284378" y="-848509"/>
                <a:chExt cx="18287" cy="18288"/>
              </a:xfrm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9D81EF30-2863-49EE-82A6-85509572A95A}"/>
                    </a:ext>
                  </a:extLst>
                </p:cNvPr>
                <p:cNvSpPr/>
                <p:nvPr/>
              </p:nvSpPr>
              <p:spPr>
                <a:xfrm>
                  <a:off x="6293522" y="-848509"/>
                  <a:ext cx="9525" cy="18288"/>
                </a:xfrm>
                <a:custGeom>
                  <a:avLst/>
                  <a:gdLst>
                    <a:gd name="connsiteX0" fmla="*/ 152 w 9525"/>
                    <a:gd name="connsiteY0" fmla="*/ 30 h 18288"/>
                    <a:gd name="connsiteX1" fmla="*/ 152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52" y="30"/>
                      </a:moveTo>
                      <a:lnTo>
                        <a:pt x="152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B98753F2-5F60-4A4B-861A-FC36DC20B1FA}"/>
                    </a:ext>
                  </a:extLst>
                </p:cNvPr>
                <p:cNvSpPr/>
                <p:nvPr/>
              </p:nvSpPr>
              <p:spPr>
                <a:xfrm>
                  <a:off x="6284378" y="-839365"/>
                  <a:ext cx="18287" cy="9525"/>
                </a:xfrm>
                <a:custGeom>
                  <a:avLst/>
                  <a:gdLst>
                    <a:gd name="connsiteX0" fmla="*/ 18440 w 18287"/>
                    <a:gd name="connsiteY0" fmla="*/ 30 h 9525"/>
                    <a:gd name="connsiteX1" fmla="*/ 152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40" y="30"/>
                      </a:moveTo>
                      <a:lnTo>
                        <a:pt x="152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2" name="Graphic 5">
                <a:extLst>
                  <a:ext uri="{FF2B5EF4-FFF2-40B4-BE49-F238E27FC236}">
                    <a16:creationId xmlns:a16="http://schemas.microsoft.com/office/drawing/2014/main" id="{9217808E-B06F-48CF-BD79-B76B5232FBC4}"/>
                  </a:ext>
                </a:extLst>
              </p:cNvPr>
              <p:cNvGrpSpPr/>
              <p:nvPr/>
            </p:nvGrpSpPr>
            <p:grpSpPr>
              <a:xfrm>
                <a:off x="3184063" y="1997236"/>
                <a:ext cx="43200" cy="43200"/>
                <a:chOff x="6250564" y="-848509"/>
                <a:chExt cx="18287" cy="18288"/>
              </a:xfrm>
            </p:grpSpPr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97BE436B-882E-44E3-9C0C-C0C0FC6B9B44}"/>
                    </a:ext>
                  </a:extLst>
                </p:cNvPr>
                <p:cNvSpPr/>
                <p:nvPr/>
              </p:nvSpPr>
              <p:spPr>
                <a:xfrm>
                  <a:off x="6259708" y="-848509"/>
                  <a:ext cx="9525" cy="18288"/>
                </a:xfrm>
                <a:custGeom>
                  <a:avLst/>
                  <a:gdLst>
                    <a:gd name="connsiteX0" fmla="*/ 148 w 9525"/>
                    <a:gd name="connsiteY0" fmla="*/ 30 h 18288"/>
                    <a:gd name="connsiteX1" fmla="*/ 148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48" y="30"/>
                      </a:moveTo>
                      <a:lnTo>
                        <a:pt x="148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DA37A58D-E714-4E3C-89C6-7F3A37A9059C}"/>
                    </a:ext>
                  </a:extLst>
                </p:cNvPr>
                <p:cNvSpPr/>
                <p:nvPr/>
              </p:nvSpPr>
              <p:spPr>
                <a:xfrm>
                  <a:off x="6250564" y="-839365"/>
                  <a:ext cx="18287" cy="9525"/>
                </a:xfrm>
                <a:custGeom>
                  <a:avLst/>
                  <a:gdLst>
                    <a:gd name="connsiteX0" fmla="*/ 18436 w 18287"/>
                    <a:gd name="connsiteY0" fmla="*/ 30 h 9525"/>
                    <a:gd name="connsiteX1" fmla="*/ 148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36" y="30"/>
                      </a:moveTo>
                      <a:lnTo>
                        <a:pt x="148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3" name="Graphic 5">
                <a:extLst>
                  <a:ext uri="{FF2B5EF4-FFF2-40B4-BE49-F238E27FC236}">
                    <a16:creationId xmlns:a16="http://schemas.microsoft.com/office/drawing/2014/main" id="{F99F706C-8B42-4465-80F9-724D5D3137B9}"/>
                  </a:ext>
                </a:extLst>
              </p:cNvPr>
              <p:cNvGrpSpPr/>
              <p:nvPr/>
            </p:nvGrpSpPr>
            <p:grpSpPr>
              <a:xfrm>
                <a:off x="3191179" y="1997236"/>
                <a:ext cx="43200" cy="43200"/>
                <a:chOff x="6255898" y="-848509"/>
                <a:chExt cx="18287" cy="18288"/>
              </a:xfrm>
            </p:grpSpPr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id="{E2461233-27A2-4736-A7B4-5766BAB3BDBB}"/>
                    </a:ext>
                  </a:extLst>
                </p:cNvPr>
                <p:cNvSpPr/>
                <p:nvPr/>
              </p:nvSpPr>
              <p:spPr>
                <a:xfrm>
                  <a:off x="6265042" y="-848509"/>
                  <a:ext cx="9525" cy="18288"/>
                </a:xfrm>
                <a:custGeom>
                  <a:avLst/>
                  <a:gdLst>
                    <a:gd name="connsiteX0" fmla="*/ 149 w 9525"/>
                    <a:gd name="connsiteY0" fmla="*/ 30 h 18288"/>
                    <a:gd name="connsiteX1" fmla="*/ 149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49" y="30"/>
                      </a:moveTo>
                      <a:lnTo>
                        <a:pt x="149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id="{EC7E9630-7B8F-483F-9940-D86C1CE70B7F}"/>
                    </a:ext>
                  </a:extLst>
                </p:cNvPr>
                <p:cNvSpPr/>
                <p:nvPr/>
              </p:nvSpPr>
              <p:spPr>
                <a:xfrm>
                  <a:off x="6255898" y="-839365"/>
                  <a:ext cx="18287" cy="9525"/>
                </a:xfrm>
                <a:custGeom>
                  <a:avLst/>
                  <a:gdLst>
                    <a:gd name="connsiteX0" fmla="*/ 18437 w 18287"/>
                    <a:gd name="connsiteY0" fmla="*/ 30 h 9525"/>
                    <a:gd name="connsiteX1" fmla="*/ 149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37" y="30"/>
                      </a:moveTo>
                      <a:lnTo>
                        <a:pt x="149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4" name="Graphic 5">
                <a:extLst>
                  <a:ext uri="{FF2B5EF4-FFF2-40B4-BE49-F238E27FC236}">
                    <a16:creationId xmlns:a16="http://schemas.microsoft.com/office/drawing/2014/main" id="{AEF53899-FBAB-4A33-8C80-2D91E4690308}"/>
                  </a:ext>
                </a:extLst>
              </p:cNvPr>
              <p:cNvGrpSpPr/>
              <p:nvPr/>
            </p:nvGrpSpPr>
            <p:grpSpPr>
              <a:xfrm>
                <a:off x="3177329" y="1997236"/>
                <a:ext cx="43200" cy="43200"/>
                <a:chOff x="6245516" y="-848509"/>
                <a:chExt cx="18287" cy="18288"/>
              </a:xfrm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id="{575630D8-5CA9-409E-AAF6-4393816CC86B}"/>
                    </a:ext>
                  </a:extLst>
                </p:cNvPr>
                <p:cNvSpPr/>
                <p:nvPr/>
              </p:nvSpPr>
              <p:spPr>
                <a:xfrm>
                  <a:off x="6254660" y="-848509"/>
                  <a:ext cx="9525" cy="18288"/>
                </a:xfrm>
                <a:custGeom>
                  <a:avLst/>
                  <a:gdLst>
                    <a:gd name="connsiteX0" fmla="*/ 148 w 9525"/>
                    <a:gd name="connsiteY0" fmla="*/ 30 h 18288"/>
                    <a:gd name="connsiteX1" fmla="*/ 148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48" y="30"/>
                      </a:moveTo>
                      <a:lnTo>
                        <a:pt x="148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id="{B8AD5C83-1E54-47A9-90C4-AC33070CBD69}"/>
                    </a:ext>
                  </a:extLst>
                </p:cNvPr>
                <p:cNvSpPr/>
                <p:nvPr/>
              </p:nvSpPr>
              <p:spPr>
                <a:xfrm>
                  <a:off x="6245516" y="-839365"/>
                  <a:ext cx="18287" cy="9525"/>
                </a:xfrm>
                <a:custGeom>
                  <a:avLst/>
                  <a:gdLst>
                    <a:gd name="connsiteX0" fmla="*/ 18436 w 18287"/>
                    <a:gd name="connsiteY0" fmla="*/ 30 h 9525"/>
                    <a:gd name="connsiteX1" fmla="*/ 148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36" y="30"/>
                      </a:moveTo>
                      <a:lnTo>
                        <a:pt x="148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5" name="Graphic 5">
                <a:extLst>
                  <a:ext uri="{FF2B5EF4-FFF2-40B4-BE49-F238E27FC236}">
                    <a16:creationId xmlns:a16="http://schemas.microsoft.com/office/drawing/2014/main" id="{1F199964-3972-4A92-BF09-DA5014AEEE1D}"/>
                  </a:ext>
                </a:extLst>
              </p:cNvPr>
              <p:cNvGrpSpPr/>
              <p:nvPr/>
            </p:nvGrpSpPr>
            <p:grpSpPr>
              <a:xfrm>
                <a:off x="3152932" y="1997236"/>
                <a:ext cx="43200" cy="43200"/>
                <a:chOff x="6227228" y="-848509"/>
                <a:chExt cx="18287" cy="18288"/>
              </a:xfrm>
            </p:grpSpPr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920D71A5-6135-42AB-928F-98F0D20A7F73}"/>
                    </a:ext>
                  </a:extLst>
                </p:cNvPr>
                <p:cNvSpPr/>
                <p:nvPr/>
              </p:nvSpPr>
              <p:spPr>
                <a:xfrm>
                  <a:off x="6236372" y="-848509"/>
                  <a:ext cx="9525" cy="18288"/>
                </a:xfrm>
                <a:custGeom>
                  <a:avLst/>
                  <a:gdLst>
                    <a:gd name="connsiteX0" fmla="*/ 146 w 9525"/>
                    <a:gd name="connsiteY0" fmla="*/ 30 h 18288"/>
                    <a:gd name="connsiteX1" fmla="*/ 146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46" y="30"/>
                      </a:moveTo>
                      <a:lnTo>
                        <a:pt x="146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AF4BF0E1-BADD-483F-A25E-F39D17CDD262}"/>
                    </a:ext>
                  </a:extLst>
                </p:cNvPr>
                <p:cNvSpPr/>
                <p:nvPr/>
              </p:nvSpPr>
              <p:spPr>
                <a:xfrm>
                  <a:off x="6227228" y="-839365"/>
                  <a:ext cx="18287" cy="9525"/>
                </a:xfrm>
                <a:custGeom>
                  <a:avLst/>
                  <a:gdLst>
                    <a:gd name="connsiteX0" fmla="*/ 18434 w 18287"/>
                    <a:gd name="connsiteY0" fmla="*/ 30 h 9525"/>
                    <a:gd name="connsiteX1" fmla="*/ 146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34" y="30"/>
                      </a:moveTo>
                      <a:lnTo>
                        <a:pt x="146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6" name="Graphic 5">
                <a:extLst>
                  <a:ext uri="{FF2B5EF4-FFF2-40B4-BE49-F238E27FC236}">
                    <a16:creationId xmlns:a16="http://schemas.microsoft.com/office/drawing/2014/main" id="{0DCDC423-186D-4148-8F09-E71559043904}"/>
                  </a:ext>
                </a:extLst>
              </p:cNvPr>
              <p:cNvGrpSpPr/>
              <p:nvPr/>
            </p:nvGrpSpPr>
            <p:grpSpPr>
              <a:xfrm>
                <a:off x="3145816" y="1997236"/>
                <a:ext cx="43200" cy="43200"/>
                <a:chOff x="6221894" y="-848509"/>
                <a:chExt cx="18287" cy="18288"/>
              </a:xfrm>
            </p:grpSpPr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id="{E7DFCDE9-F512-4B26-964D-106F09F7004F}"/>
                    </a:ext>
                  </a:extLst>
                </p:cNvPr>
                <p:cNvSpPr/>
                <p:nvPr/>
              </p:nvSpPr>
              <p:spPr>
                <a:xfrm>
                  <a:off x="6231038" y="-848509"/>
                  <a:ext cx="9525" cy="18288"/>
                </a:xfrm>
                <a:custGeom>
                  <a:avLst/>
                  <a:gdLst>
                    <a:gd name="connsiteX0" fmla="*/ 145 w 9525"/>
                    <a:gd name="connsiteY0" fmla="*/ 30 h 18288"/>
                    <a:gd name="connsiteX1" fmla="*/ 145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45" y="30"/>
                      </a:moveTo>
                      <a:lnTo>
                        <a:pt x="145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id="{C014EAB0-60EB-4E71-8A87-4804B0CAE962}"/>
                    </a:ext>
                  </a:extLst>
                </p:cNvPr>
                <p:cNvSpPr/>
                <p:nvPr/>
              </p:nvSpPr>
              <p:spPr>
                <a:xfrm>
                  <a:off x="6221894" y="-839365"/>
                  <a:ext cx="18287" cy="9525"/>
                </a:xfrm>
                <a:custGeom>
                  <a:avLst/>
                  <a:gdLst>
                    <a:gd name="connsiteX0" fmla="*/ 18433 w 18287"/>
                    <a:gd name="connsiteY0" fmla="*/ 30 h 9525"/>
                    <a:gd name="connsiteX1" fmla="*/ 145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33" y="30"/>
                      </a:moveTo>
                      <a:lnTo>
                        <a:pt x="145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7" name="Graphic 5">
                <a:extLst>
                  <a:ext uri="{FF2B5EF4-FFF2-40B4-BE49-F238E27FC236}">
                    <a16:creationId xmlns:a16="http://schemas.microsoft.com/office/drawing/2014/main" id="{22F96B95-1029-4A83-B306-8E001A69149B}"/>
                  </a:ext>
                </a:extLst>
              </p:cNvPr>
              <p:cNvGrpSpPr/>
              <p:nvPr/>
            </p:nvGrpSpPr>
            <p:grpSpPr>
              <a:xfrm>
                <a:off x="3085713" y="1997236"/>
                <a:ext cx="43200" cy="43200"/>
                <a:chOff x="6176841" y="-848509"/>
                <a:chExt cx="18287" cy="18288"/>
              </a:xfrm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456CA4CE-94A9-4C42-B55D-83E68DE6BD58}"/>
                    </a:ext>
                  </a:extLst>
                </p:cNvPr>
                <p:cNvSpPr/>
                <p:nvPr/>
              </p:nvSpPr>
              <p:spPr>
                <a:xfrm>
                  <a:off x="6185985" y="-848509"/>
                  <a:ext cx="9525" cy="18288"/>
                </a:xfrm>
                <a:custGeom>
                  <a:avLst/>
                  <a:gdLst>
                    <a:gd name="connsiteX0" fmla="*/ 141 w 9525"/>
                    <a:gd name="connsiteY0" fmla="*/ 30 h 18288"/>
                    <a:gd name="connsiteX1" fmla="*/ 141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41" y="30"/>
                      </a:moveTo>
                      <a:lnTo>
                        <a:pt x="141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7422D13C-9DD5-4A4F-A5D6-0BADDC379E16}"/>
                    </a:ext>
                  </a:extLst>
                </p:cNvPr>
                <p:cNvSpPr/>
                <p:nvPr/>
              </p:nvSpPr>
              <p:spPr>
                <a:xfrm>
                  <a:off x="6176841" y="-839365"/>
                  <a:ext cx="18287" cy="9525"/>
                </a:xfrm>
                <a:custGeom>
                  <a:avLst/>
                  <a:gdLst>
                    <a:gd name="connsiteX0" fmla="*/ 18429 w 18287"/>
                    <a:gd name="connsiteY0" fmla="*/ 30 h 9525"/>
                    <a:gd name="connsiteX1" fmla="*/ 141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29" y="30"/>
                      </a:moveTo>
                      <a:lnTo>
                        <a:pt x="141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8" name="Graphic 5">
                <a:extLst>
                  <a:ext uri="{FF2B5EF4-FFF2-40B4-BE49-F238E27FC236}">
                    <a16:creationId xmlns:a16="http://schemas.microsoft.com/office/drawing/2014/main" id="{E0C00F4B-C0EC-485F-A81F-017C5E8EE7BE}"/>
                  </a:ext>
                </a:extLst>
              </p:cNvPr>
              <p:cNvGrpSpPr/>
              <p:nvPr/>
            </p:nvGrpSpPr>
            <p:grpSpPr>
              <a:xfrm>
                <a:off x="3040349" y="1997236"/>
                <a:ext cx="43200" cy="43200"/>
                <a:chOff x="6142836" y="-848509"/>
                <a:chExt cx="18287" cy="18288"/>
              </a:xfrm>
            </p:grpSpPr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0609AA9C-5C7F-4239-94BA-89D0B8F3C730}"/>
                    </a:ext>
                  </a:extLst>
                </p:cNvPr>
                <p:cNvSpPr/>
                <p:nvPr/>
              </p:nvSpPr>
              <p:spPr>
                <a:xfrm>
                  <a:off x="6151980" y="-848509"/>
                  <a:ext cx="9525" cy="18288"/>
                </a:xfrm>
                <a:custGeom>
                  <a:avLst/>
                  <a:gdLst>
                    <a:gd name="connsiteX0" fmla="*/ 137 w 9525"/>
                    <a:gd name="connsiteY0" fmla="*/ 30 h 18288"/>
                    <a:gd name="connsiteX1" fmla="*/ 137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37" y="30"/>
                      </a:moveTo>
                      <a:lnTo>
                        <a:pt x="137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1DF11EF5-D2C3-4692-AD46-648E287FC217}"/>
                    </a:ext>
                  </a:extLst>
                </p:cNvPr>
                <p:cNvSpPr/>
                <p:nvPr/>
              </p:nvSpPr>
              <p:spPr>
                <a:xfrm>
                  <a:off x="6142836" y="-839365"/>
                  <a:ext cx="18287" cy="9525"/>
                </a:xfrm>
                <a:custGeom>
                  <a:avLst/>
                  <a:gdLst>
                    <a:gd name="connsiteX0" fmla="*/ 18425 w 18287"/>
                    <a:gd name="connsiteY0" fmla="*/ 30 h 9525"/>
                    <a:gd name="connsiteX1" fmla="*/ 137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25" y="30"/>
                      </a:moveTo>
                      <a:lnTo>
                        <a:pt x="137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59" name="Graphic 5">
                <a:extLst>
                  <a:ext uri="{FF2B5EF4-FFF2-40B4-BE49-F238E27FC236}">
                    <a16:creationId xmlns:a16="http://schemas.microsoft.com/office/drawing/2014/main" id="{88C2EB58-BAF6-42A6-8F4E-62ECC71A789F}"/>
                  </a:ext>
                </a:extLst>
              </p:cNvPr>
              <p:cNvGrpSpPr/>
              <p:nvPr/>
            </p:nvGrpSpPr>
            <p:grpSpPr>
              <a:xfrm>
                <a:off x="2926752" y="1997236"/>
                <a:ext cx="43200" cy="43200"/>
                <a:chOff x="6057683" y="-848509"/>
                <a:chExt cx="18287" cy="18288"/>
              </a:xfrm>
            </p:grpSpPr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id="{65B3460F-B64C-4FEB-A981-0F2F085B0EAB}"/>
                    </a:ext>
                  </a:extLst>
                </p:cNvPr>
                <p:cNvSpPr/>
                <p:nvPr/>
              </p:nvSpPr>
              <p:spPr>
                <a:xfrm>
                  <a:off x="6066827" y="-848509"/>
                  <a:ext cx="9525" cy="18288"/>
                </a:xfrm>
                <a:custGeom>
                  <a:avLst/>
                  <a:gdLst>
                    <a:gd name="connsiteX0" fmla="*/ 128 w 9525"/>
                    <a:gd name="connsiteY0" fmla="*/ 30 h 18288"/>
                    <a:gd name="connsiteX1" fmla="*/ 128 w 9525"/>
                    <a:gd name="connsiteY1" fmla="*/ 1831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28" y="30"/>
                      </a:moveTo>
                      <a:lnTo>
                        <a:pt x="128" y="1831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id="{2A3B65DD-63E3-4931-A6FD-5FB47D28864E}"/>
                    </a:ext>
                  </a:extLst>
                </p:cNvPr>
                <p:cNvSpPr/>
                <p:nvPr/>
              </p:nvSpPr>
              <p:spPr>
                <a:xfrm>
                  <a:off x="6057683" y="-839365"/>
                  <a:ext cx="18287" cy="9525"/>
                </a:xfrm>
                <a:custGeom>
                  <a:avLst/>
                  <a:gdLst>
                    <a:gd name="connsiteX0" fmla="*/ 18416 w 18287"/>
                    <a:gd name="connsiteY0" fmla="*/ 30 h 9525"/>
                    <a:gd name="connsiteX1" fmla="*/ 128 w 18287"/>
                    <a:gd name="connsiteY1" fmla="*/ 3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416" y="30"/>
                      </a:moveTo>
                      <a:lnTo>
                        <a:pt x="128" y="3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0" name="Graphic 5">
                <a:extLst>
                  <a:ext uri="{FF2B5EF4-FFF2-40B4-BE49-F238E27FC236}">
                    <a16:creationId xmlns:a16="http://schemas.microsoft.com/office/drawing/2014/main" id="{3508965F-257F-4193-B325-6AB53937AC18}"/>
                  </a:ext>
                </a:extLst>
              </p:cNvPr>
              <p:cNvGrpSpPr/>
              <p:nvPr/>
            </p:nvGrpSpPr>
            <p:grpSpPr>
              <a:xfrm>
                <a:off x="2897652" y="1937511"/>
                <a:ext cx="43200" cy="43200"/>
                <a:chOff x="6035871" y="-896134"/>
                <a:chExt cx="18288" cy="18288"/>
              </a:xfrm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DB6607B0-09B2-49C5-9199-0E2ABDDBFC85}"/>
                    </a:ext>
                  </a:extLst>
                </p:cNvPr>
                <p:cNvSpPr/>
                <p:nvPr/>
              </p:nvSpPr>
              <p:spPr>
                <a:xfrm>
                  <a:off x="6045015" y="-896134"/>
                  <a:ext cx="9525" cy="18288"/>
                </a:xfrm>
                <a:custGeom>
                  <a:avLst/>
                  <a:gdLst>
                    <a:gd name="connsiteX0" fmla="*/ 126 w 9525"/>
                    <a:gd name="connsiteY0" fmla="*/ 25 h 18288"/>
                    <a:gd name="connsiteX1" fmla="*/ 126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26" y="25"/>
                      </a:moveTo>
                      <a:lnTo>
                        <a:pt x="126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56270FAC-B311-42EF-8025-580A2DAC5334}"/>
                    </a:ext>
                  </a:extLst>
                </p:cNvPr>
                <p:cNvSpPr/>
                <p:nvPr/>
              </p:nvSpPr>
              <p:spPr>
                <a:xfrm>
                  <a:off x="6035871" y="-886990"/>
                  <a:ext cx="18288" cy="9525"/>
                </a:xfrm>
                <a:custGeom>
                  <a:avLst/>
                  <a:gdLst>
                    <a:gd name="connsiteX0" fmla="*/ 18414 w 18288"/>
                    <a:gd name="connsiteY0" fmla="*/ 25 h 9525"/>
                    <a:gd name="connsiteX1" fmla="*/ 126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14" y="25"/>
                      </a:moveTo>
                      <a:lnTo>
                        <a:pt x="126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1" name="Graphic 5">
                <a:extLst>
                  <a:ext uri="{FF2B5EF4-FFF2-40B4-BE49-F238E27FC236}">
                    <a16:creationId xmlns:a16="http://schemas.microsoft.com/office/drawing/2014/main" id="{D851703C-5202-4BF9-AB1F-645FAB4689D9}"/>
                  </a:ext>
                </a:extLst>
              </p:cNvPr>
              <p:cNvGrpSpPr/>
              <p:nvPr/>
            </p:nvGrpSpPr>
            <p:grpSpPr>
              <a:xfrm>
                <a:off x="2865377" y="1937511"/>
                <a:ext cx="43200" cy="43200"/>
                <a:chOff x="6011677" y="-896134"/>
                <a:chExt cx="18288" cy="18288"/>
              </a:xfrm>
            </p:grpSpPr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id="{29894DED-2C94-4979-AFDC-813B9A77A3F0}"/>
                    </a:ext>
                  </a:extLst>
                </p:cNvPr>
                <p:cNvSpPr/>
                <p:nvPr/>
              </p:nvSpPr>
              <p:spPr>
                <a:xfrm>
                  <a:off x="6020821" y="-896134"/>
                  <a:ext cx="9525" cy="18288"/>
                </a:xfrm>
                <a:custGeom>
                  <a:avLst/>
                  <a:gdLst>
                    <a:gd name="connsiteX0" fmla="*/ 123 w 9525"/>
                    <a:gd name="connsiteY0" fmla="*/ 25 h 18288"/>
                    <a:gd name="connsiteX1" fmla="*/ 123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23" y="25"/>
                      </a:moveTo>
                      <a:lnTo>
                        <a:pt x="123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id="{46286DAC-C3D0-4610-849E-B57581315598}"/>
                    </a:ext>
                  </a:extLst>
                </p:cNvPr>
                <p:cNvSpPr/>
                <p:nvPr/>
              </p:nvSpPr>
              <p:spPr>
                <a:xfrm>
                  <a:off x="6011677" y="-886990"/>
                  <a:ext cx="18288" cy="9525"/>
                </a:xfrm>
                <a:custGeom>
                  <a:avLst/>
                  <a:gdLst>
                    <a:gd name="connsiteX0" fmla="*/ 18411 w 18288"/>
                    <a:gd name="connsiteY0" fmla="*/ 25 h 9525"/>
                    <a:gd name="connsiteX1" fmla="*/ 123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11" y="25"/>
                      </a:moveTo>
                      <a:lnTo>
                        <a:pt x="123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2" name="Graphic 5">
                <a:extLst>
                  <a:ext uri="{FF2B5EF4-FFF2-40B4-BE49-F238E27FC236}">
                    <a16:creationId xmlns:a16="http://schemas.microsoft.com/office/drawing/2014/main" id="{8D8CF24C-FE6D-4A81-B098-D76C1132F222}"/>
                  </a:ext>
                </a:extLst>
              </p:cNvPr>
              <p:cNvGrpSpPr/>
              <p:nvPr/>
            </p:nvGrpSpPr>
            <p:grpSpPr>
              <a:xfrm>
                <a:off x="2851653" y="1937511"/>
                <a:ext cx="43200" cy="43200"/>
                <a:chOff x="6001390" y="-896134"/>
                <a:chExt cx="18288" cy="18288"/>
              </a:xfrm>
            </p:grpSpPr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id="{60234E26-8EE2-4755-B477-ACA9CE007AC5}"/>
                    </a:ext>
                  </a:extLst>
                </p:cNvPr>
                <p:cNvSpPr/>
                <p:nvPr/>
              </p:nvSpPr>
              <p:spPr>
                <a:xfrm>
                  <a:off x="6010534" y="-896134"/>
                  <a:ext cx="9525" cy="18288"/>
                </a:xfrm>
                <a:custGeom>
                  <a:avLst/>
                  <a:gdLst>
                    <a:gd name="connsiteX0" fmla="*/ 122 w 9525"/>
                    <a:gd name="connsiteY0" fmla="*/ 25 h 18288"/>
                    <a:gd name="connsiteX1" fmla="*/ 122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22" y="25"/>
                      </a:moveTo>
                      <a:lnTo>
                        <a:pt x="122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5BC2CF16-26E8-4796-A491-85E18C9A9FF1}"/>
                    </a:ext>
                  </a:extLst>
                </p:cNvPr>
                <p:cNvSpPr/>
                <p:nvPr/>
              </p:nvSpPr>
              <p:spPr>
                <a:xfrm>
                  <a:off x="6001390" y="-886990"/>
                  <a:ext cx="18288" cy="9525"/>
                </a:xfrm>
                <a:custGeom>
                  <a:avLst/>
                  <a:gdLst>
                    <a:gd name="connsiteX0" fmla="*/ 18410 w 18288"/>
                    <a:gd name="connsiteY0" fmla="*/ 25 h 9525"/>
                    <a:gd name="connsiteX1" fmla="*/ 122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10" y="25"/>
                      </a:moveTo>
                      <a:lnTo>
                        <a:pt x="122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3" name="Graphic 5">
                <a:extLst>
                  <a:ext uri="{FF2B5EF4-FFF2-40B4-BE49-F238E27FC236}">
                    <a16:creationId xmlns:a16="http://schemas.microsoft.com/office/drawing/2014/main" id="{5382197A-FCE1-4DA5-A609-B9EC3989018D}"/>
                  </a:ext>
                </a:extLst>
              </p:cNvPr>
              <p:cNvGrpSpPr/>
              <p:nvPr/>
            </p:nvGrpSpPr>
            <p:grpSpPr>
              <a:xfrm>
                <a:off x="2821030" y="1937511"/>
                <a:ext cx="43200" cy="43200"/>
                <a:chOff x="5978435" y="-896134"/>
                <a:chExt cx="18288" cy="18288"/>
              </a:xfrm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id="{EB7820B2-120C-47E7-B00C-3CF07A593B89}"/>
                    </a:ext>
                  </a:extLst>
                </p:cNvPr>
                <p:cNvSpPr/>
                <p:nvPr/>
              </p:nvSpPr>
              <p:spPr>
                <a:xfrm>
                  <a:off x="5987579" y="-896134"/>
                  <a:ext cx="9525" cy="18288"/>
                </a:xfrm>
                <a:custGeom>
                  <a:avLst/>
                  <a:gdLst>
                    <a:gd name="connsiteX0" fmla="*/ 120 w 9525"/>
                    <a:gd name="connsiteY0" fmla="*/ 25 h 18288"/>
                    <a:gd name="connsiteX1" fmla="*/ 120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20" y="25"/>
                      </a:moveTo>
                      <a:lnTo>
                        <a:pt x="120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id="{85FFA199-809F-4122-AFB9-C64B896C9743}"/>
                    </a:ext>
                  </a:extLst>
                </p:cNvPr>
                <p:cNvSpPr/>
                <p:nvPr/>
              </p:nvSpPr>
              <p:spPr>
                <a:xfrm>
                  <a:off x="5978435" y="-886990"/>
                  <a:ext cx="18288" cy="9525"/>
                </a:xfrm>
                <a:custGeom>
                  <a:avLst/>
                  <a:gdLst>
                    <a:gd name="connsiteX0" fmla="*/ 18408 w 18288"/>
                    <a:gd name="connsiteY0" fmla="*/ 25 h 9525"/>
                    <a:gd name="connsiteX1" fmla="*/ 120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08" y="25"/>
                      </a:moveTo>
                      <a:lnTo>
                        <a:pt x="120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4" name="Graphic 5">
                <a:extLst>
                  <a:ext uri="{FF2B5EF4-FFF2-40B4-BE49-F238E27FC236}">
                    <a16:creationId xmlns:a16="http://schemas.microsoft.com/office/drawing/2014/main" id="{C9FE24A0-E4C1-42CD-A9C4-B6F1AA92396F}"/>
                  </a:ext>
                </a:extLst>
              </p:cNvPr>
              <p:cNvGrpSpPr/>
              <p:nvPr/>
            </p:nvGrpSpPr>
            <p:grpSpPr>
              <a:xfrm>
                <a:off x="2790534" y="1937511"/>
                <a:ext cx="43200" cy="43200"/>
                <a:chOff x="5955575" y="-896134"/>
                <a:chExt cx="18288" cy="18288"/>
              </a:xfrm>
            </p:grpSpPr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id="{4C157652-26A5-423E-A839-AE524EDED0CF}"/>
                    </a:ext>
                  </a:extLst>
                </p:cNvPr>
                <p:cNvSpPr/>
                <p:nvPr/>
              </p:nvSpPr>
              <p:spPr>
                <a:xfrm>
                  <a:off x="5964719" y="-896134"/>
                  <a:ext cx="9525" cy="18288"/>
                </a:xfrm>
                <a:custGeom>
                  <a:avLst/>
                  <a:gdLst>
                    <a:gd name="connsiteX0" fmla="*/ 117 w 9525"/>
                    <a:gd name="connsiteY0" fmla="*/ 25 h 18288"/>
                    <a:gd name="connsiteX1" fmla="*/ 117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17" y="25"/>
                      </a:moveTo>
                      <a:lnTo>
                        <a:pt x="117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id="{016C6300-44D5-4DA9-9973-A66805E54A41}"/>
                    </a:ext>
                  </a:extLst>
                </p:cNvPr>
                <p:cNvSpPr/>
                <p:nvPr/>
              </p:nvSpPr>
              <p:spPr>
                <a:xfrm>
                  <a:off x="5955575" y="-886990"/>
                  <a:ext cx="18288" cy="9525"/>
                </a:xfrm>
                <a:custGeom>
                  <a:avLst/>
                  <a:gdLst>
                    <a:gd name="connsiteX0" fmla="*/ 18405 w 18288"/>
                    <a:gd name="connsiteY0" fmla="*/ 25 h 9525"/>
                    <a:gd name="connsiteX1" fmla="*/ 117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05" y="25"/>
                      </a:moveTo>
                      <a:lnTo>
                        <a:pt x="117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5" name="Graphic 5">
                <a:extLst>
                  <a:ext uri="{FF2B5EF4-FFF2-40B4-BE49-F238E27FC236}">
                    <a16:creationId xmlns:a16="http://schemas.microsoft.com/office/drawing/2014/main" id="{5CA061AD-FE91-49C4-B4B1-3E09A3248744}"/>
                  </a:ext>
                </a:extLst>
              </p:cNvPr>
              <p:cNvGrpSpPr/>
              <p:nvPr/>
            </p:nvGrpSpPr>
            <p:grpSpPr>
              <a:xfrm>
                <a:off x="2745298" y="1937511"/>
                <a:ext cx="43200" cy="43200"/>
                <a:chOff x="5921666" y="-896134"/>
                <a:chExt cx="18288" cy="18288"/>
              </a:xfrm>
            </p:grpSpPr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8B078E96-EB90-4A75-9FB5-449DD78B41E2}"/>
                    </a:ext>
                  </a:extLst>
                </p:cNvPr>
                <p:cNvSpPr/>
                <p:nvPr/>
              </p:nvSpPr>
              <p:spPr>
                <a:xfrm>
                  <a:off x="5930810" y="-896134"/>
                  <a:ext cx="9525" cy="18288"/>
                </a:xfrm>
                <a:custGeom>
                  <a:avLst/>
                  <a:gdLst>
                    <a:gd name="connsiteX0" fmla="*/ 114 w 9525"/>
                    <a:gd name="connsiteY0" fmla="*/ 25 h 18288"/>
                    <a:gd name="connsiteX1" fmla="*/ 114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14" y="25"/>
                      </a:moveTo>
                      <a:lnTo>
                        <a:pt x="114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id="{13FDD7B0-56B9-4F5F-89FA-858383B2BB7E}"/>
                    </a:ext>
                  </a:extLst>
                </p:cNvPr>
                <p:cNvSpPr/>
                <p:nvPr/>
              </p:nvSpPr>
              <p:spPr>
                <a:xfrm>
                  <a:off x="5921666" y="-886990"/>
                  <a:ext cx="18288" cy="9525"/>
                </a:xfrm>
                <a:custGeom>
                  <a:avLst/>
                  <a:gdLst>
                    <a:gd name="connsiteX0" fmla="*/ 18402 w 18288"/>
                    <a:gd name="connsiteY0" fmla="*/ 25 h 9525"/>
                    <a:gd name="connsiteX1" fmla="*/ 114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02" y="25"/>
                      </a:moveTo>
                      <a:lnTo>
                        <a:pt x="114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6" name="Graphic 5">
                <a:extLst>
                  <a:ext uri="{FF2B5EF4-FFF2-40B4-BE49-F238E27FC236}">
                    <a16:creationId xmlns:a16="http://schemas.microsoft.com/office/drawing/2014/main" id="{4EE8220F-19E4-49B8-A835-7848A221ABF8}"/>
                  </a:ext>
                </a:extLst>
              </p:cNvPr>
              <p:cNvGrpSpPr/>
              <p:nvPr/>
            </p:nvGrpSpPr>
            <p:grpSpPr>
              <a:xfrm>
                <a:off x="2730050" y="1937511"/>
                <a:ext cx="43200" cy="43200"/>
                <a:chOff x="5910236" y="-896134"/>
                <a:chExt cx="18288" cy="18288"/>
              </a:xfrm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D4A11556-9D90-46C2-91A7-C31FD0F770A5}"/>
                    </a:ext>
                  </a:extLst>
                </p:cNvPr>
                <p:cNvSpPr/>
                <p:nvPr/>
              </p:nvSpPr>
              <p:spPr>
                <a:xfrm>
                  <a:off x="5919380" y="-896134"/>
                  <a:ext cx="9525" cy="18288"/>
                </a:xfrm>
                <a:custGeom>
                  <a:avLst/>
                  <a:gdLst>
                    <a:gd name="connsiteX0" fmla="*/ 113 w 9525"/>
                    <a:gd name="connsiteY0" fmla="*/ 25 h 18288"/>
                    <a:gd name="connsiteX1" fmla="*/ 113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13" y="25"/>
                      </a:moveTo>
                      <a:lnTo>
                        <a:pt x="113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0EBAE33A-74A6-4168-A7B2-E015F139B791}"/>
                    </a:ext>
                  </a:extLst>
                </p:cNvPr>
                <p:cNvSpPr/>
                <p:nvPr/>
              </p:nvSpPr>
              <p:spPr>
                <a:xfrm>
                  <a:off x="5910236" y="-886990"/>
                  <a:ext cx="18288" cy="9525"/>
                </a:xfrm>
                <a:custGeom>
                  <a:avLst/>
                  <a:gdLst>
                    <a:gd name="connsiteX0" fmla="*/ 18401 w 18288"/>
                    <a:gd name="connsiteY0" fmla="*/ 25 h 9525"/>
                    <a:gd name="connsiteX1" fmla="*/ 113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401" y="25"/>
                      </a:moveTo>
                      <a:lnTo>
                        <a:pt x="113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7" name="Graphic 5">
                <a:extLst>
                  <a:ext uri="{FF2B5EF4-FFF2-40B4-BE49-F238E27FC236}">
                    <a16:creationId xmlns:a16="http://schemas.microsoft.com/office/drawing/2014/main" id="{7200C80B-98A0-4B81-9D06-4F825A2682B3}"/>
                  </a:ext>
                </a:extLst>
              </p:cNvPr>
              <p:cNvGrpSpPr/>
              <p:nvPr/>
            </p:nvGrpSpPr>
            <p:grpSpPr>
              <a:xfrm>
                <a:off x="2699807" y="1937511"/>
                <a:ext cx="43200" cy="43200"/>
                <a:chOff x="5887566" y="-896134"/>
                <a:chExt cx="18288" cy="18288"/>
              </a:xfrm>
            </p:grpSpPr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5C0751B8-F207-42D6-AEA0-A03D25C4B1C6}"/>
                    </a:ext>
                  </a:extLst>
                </p:cNvPr>
                <p:cNvSpPr/>
                <p:nvPr/>
              </p:nvSpPr>
              <p:spPr>
                <a:xfrm>
                  <a:off x="5896710" y="-896134"/>
                  <a:ext cx="9525" cy="18288"/>
                </a:xfrm>
                <a:custGeom>
                  <a:avLst/>
                  <a:gdLst>
                    <a:gd name="connsiteX0" fmla="*/ 110 w 9525"/>
                    <a:gd name="connsiteY0" fmla="*/ 25 h 18288"/>
                    <a:gd name="connsiteX1" fmla="*/ 110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10" y="25"/>
                      </a:moveTo>
                      <a:lnTo>
                        <a:pt x="110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65A5A156-8A30-4B2B-877D-BD9229A7DD2D}"/>
                    </a:ext>
                  </a:extLst>
                </p:cNvPr>
                <p:cNvSpPr/>
                <p:nvPr/>
              </p:nvSpPr>
              <p:spPr>
                <a:xfrm>
                  <a:off x="5887566" y="-886990"/>
                  <a:ext cx="18288" cy="9525"/>
                </a:xfrm>
                <a:custGeom>
                  <a:avLst/>
                  <a:gdLst>
                    <a:gd name="connsiteX0" fmla="*/ 18398 w 18288"/>
                    <a:gd name="connsiteY0" fmla="*/ 25 h 9525"/>
                    <a:gd name="connsiteX1" fmla="*/ 110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98" y="25"/>
                      </a:moveTo>
                      <a:lnTo>
                        <a:pt x="110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8" name="Graphic 5">
                <a:extLst>
                  <a:ext uri="{FF2B5EF4-FFF2-40B4-BE49-F238E27FC236}">
                    <a16:creationId xmlns:a16="http://schemas.microsoft.com/office/drawing/2014/main" id="{9BB67A8F-F19A-4EFE-967F-CDC6D85BCC40}"/>
                  </a:ext>
                </a:extLst>
              </p:cNvPr>
              <p:cNvGrpSpPr/>
              <p:nvPr/>
            </p:nvGrpSpPr>
            <p:grpSpPr>
              <a:xfrm>
                <a:off x="2639705" y="1937511"/>
                <a:ext cx="43200" cy="43200"/>
                <a:chOff x="5842513" y="-896134"/>
                <a:chExt cx="18288" cy="18288"/>
              </a:xfrm>
            </p:grpSpPr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9C3661A2-36BB-4132-92BE-937E6090780D}"/>
                    </a:ext>
                  </a:extLst>
                </p:cNvPr>
                <p:cNvSpPr/>
                <p:nvPr/>
              </p:nvSpPr>
              <p:spPr>
                <a:xfrm>
                  <a:off x="5851657" y="-896134"/>
                  <a:ext cx="9525" cy="18288"/>
                </a:xfrm>
                <a:custGeom>
                  <a:avLst/>
                  <a:gdLst>
                    <a:gd name="connsiteX0" fmla="*/ 105 w 9525"/>
                    <a:gd name="connsiteY0" fmla="*/ 25 h 18288"/>
                    <a:gd name="connsiteX1" fmla="*/ 105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05" y="25"/>
                      </a:moveTo>
                      <a:lnTo>
                        <a:pt x="105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551BFA03-5FFB-4C08-BE58-AE7651DE367D}"/>
                    </a:ext>
                  </a:extLst>
                </p:cNvPr>
                <p:cNvSpPr/>
                <p:nvPr/>
              </p:nvSpPr>
              <p:spPr>
                <a:xfrm>
                  <a:off x="5842513" y="-886990"/>
                  <a:ext cx="18288" cy="9525"/>
                </a:xfrm>
                <a:custGeom>
                  <a:avLst/>
                  <a:gdLst>
                    <a:gd name="connsiteX0" fmla="*/ 18393 w 18288"/>
                    <a:gd name="connsiteY0" fmla="*/ 25 h 9525"/>
                    <a:gd name="connsiteX1" fmla="*/ 105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93" y="25"/>
                      </a:moveTo>
                      <a:lnTo>
                        <a:pt x="105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69" name="Graphic 5">
                <a:extLst>
                  <a:ext uri="{FF2B5EF4-FFF2-40B4-BE49-F238E27FC236}">
                    <a16:creationId xmlns:a16="http://schemas.microsoft.com/office/drawing/2014/main" id="{8D7F9DCF-6FC7-46AE-8965-E7C7B798C7B2}"/>
                  </a:ext>
                </a:extLst>
              </p:cNvPr>
              <p:cNvGrpSpPr/>
              <p:nvPr/>
            </p:nvGrpSpPr>
            <p:grpSpPr>
              <a:xfrm>
                <a:off x="2624711" y="1937511"/>
                <a:ext cx="43200" cy="43200"/>
                <a:chOff x="5831274" y="-896134"/>
                <a:chExt cx="18288" cy="18288"/>
              </a:xfrm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47CDD704-D8B8-44A3-B9BF-33AD1B978746}"/>
                    </a:ext>
                  </a:extLst>
                </p:cNvPr>
                <p:cNvSpPr/>
                <p:nvPr/>
              </p:nvSpPr>
              <p:spPr>
                <a:xfrm>
                  <a:off x="5840418" y="-896134"/>
                  <a:ext cx="9525" cy="18288"/>
                </a:xfrm>
                <a:custGeom>
                  <a:avLst/>
                  <a:gdLst>
                    <a:gd name="connsiteX0" fmla="*/ 104 w 9525"/>
                    <a:gd name="connsiteY0" fmla="*/ 25 h 18288"/>
                    <a:gd name="connsiteX1" fmla="*/ 104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04" y="25"/>
                      </a:moveTo>
                      <a:lnTo>
                        <a:pt x="104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40AF91D3-D00F-4C41-A922-12AFF9611346}"/>
                    </a:ext>
                  </a:extLst>
                </p:cNvPr>
                <p:cNvSpPr/>
                <p:nvPr/>
              </p:nvSpPr>
              <p:spPr>
                <a:xfrm>
                  <a:off x="5831274" y="-886990"/>
                  <a:ext cx="18288" cy="9525"/>
                </a:xfrm>
                <a:custGeom>
                  <a:avLst/>
                  <a:gdLst>
                    <a:gd name="connsiteX0" fmla="*/ 18392 w 18288"/>
                    <a:gd name="connsiteY0" fmla="*/ 25 h 9525"/>
                    <a:gd name="connsiteX1" fmla="*/ 104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92" y="25"/>
                      </a:moveTo>
                      <a:lnTo>
                        <a:pt x="104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0" name="Graphic 5">
                <a:extLst>
                  <a:ext uri="{FF2B5EF4-FFF2-40B4-BE49-F238E27FC236}">
                    <a16:creationId xmlns:a16="http://schemas.microsoft.com/office/drawing/2014/main" id="{7C7EC4C3-0BA6-4199-8792-D3DBCCD17A64}"/>
                  </a:ext>
                </a:extLst>
              </p:cNvPr>
              <p:cNvGrpSpPr/>
              <p:nvPr/>
            </p:nvGrpSpPr>
            <p:grpSpPr>
              <a:xfrm>
                <a:off x="2585955" y="1937511"/>
                <a:ext cx="43200" cy="43200"/>
                <a:chOff x="5802222" y="-896134"/>
                <a:chExt cx="18288" cy="18288"/>
              </a:xfrm>
            </p:grpSpPr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id="{2CD32C6A-F09E-4CF8-A1E5-D7590034F1E0}"/>
                    </a:ext>
                  </a:extLst>
                </p:cNvPr>
                <p:cNvSpPr/>
                <p:nvPr/>
              </p:nvSpPr>
              <p:spPr>
                <a:xfrm>
                  <a:off x="5811366" y="-896134"/>
                  <a:ext cx="9525" cy="18288"/>
                </a:xfrm>
                <a:custGeom>
                  <a:avLst/>
                  <a:gdLst>
                    <a:gd name="connsiteX0" fmla="*/ 101 w 9525"/>
                    <a:gd name="connsiteY0" fmla="*/ 25 h 18288"/>
                    <a:gd name="connsiteX1" fmla="*/ 101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01" y="25"/>
                      </a:moveTo>
                      <a:lnTo>
                        <a:pt x="101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id="{BA122259-36BB-43C4-8349-8067EFA956AC}"/>
                    </a:ext>
                  </a:extLst>
                </p:cNvPr>
                <p:cNvSpPr/>
                <p:nvPr/>
              </p:nvSpPr>
              <p:spPr>
                <a:xfrm>
                  <a:off x="5802222" y="-886990"/>
                  <a:ext cx="18288" cy="9525"/>
                </a:xfrm>
                <a:custGeom>
                  <a:avLst/>
                  <a:gdLst>
                    <a:gd name="connsiteX0" fmla="*/ 18389 w 18288"/>
                    <a:gd name="connsiteY0" fmla="*/ 25 h 9525"/>
                    <a:gd name="connsiteX1" fmla="*/ 101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89" y="25"/>
                      </a:moveTo>
                      <a:lnTo>
                        <a:pt x="101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1" name="Graphic 5">
                <a:extLst>
                  <a:ext uri="{FF2B5EF4-FFF2-40B4-BE49-F238E27FC236}">
                    <a16:creationId xmlns:a16="http://schemas.microsoft.com/office/drawing/2014/main" id="{CB9DF668-5F7F-44D1-9A87-A25289D03FD2}"/>
                  </a:ext>
                </a:extLst>
              </p:cNvPr>
              <p:cNvGrpSpPr/>
              <p:nvPr/>
            </p:nvGrpSpPr>
            <p:grpSpPr>
              <a:xfrm>
                <a:off x="2495611" y="1937511"/>
                <a:ext cx="43200" cy="43200"/>
                <a:chOff x="5734500" y="-896134"/>
                <a:chExt cx="18288" cy="18288"/>
              </a:xfrm>
            </p:grpSpPr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id="{F8227417-0B91-4D85-AE4B-E9442FC829A9}"/>
                    </a:ext>
                  </a:extLst>
                </p:cNvPr>
                <p:cNvSpPr/>
                <p:nvPr/>
              </p:nvSpPr>
              <p:spPr>
                <a:xfrm>
                  <a:off x="5743644" y="-896134"/>
                  <a:ext cx="9525" cy="18288"/>
                </a:xfrm>
                <a:custGeom>
                  <a:avLst/>
                  <a:gdLst>
                    <a:gd name="connsiteX0" fmla="*/ 94 w 9525"/>
                    <a:gd name="connsiteY0" fmla="*/ 25 h 18288"/>
                    <a:gd name="connsiteX1" fmla="*/ 94 w 9525"/>
                    <a:gd name="connsiteY1" fmla="*/ 1831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94" y="25"/>
                      </a:moveTo>
                      <a:lnTo>
                        <a:pt x="94" y="1831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id="{F712FD54-23D5-430A-85C9-1341973C4DB7}"/>
                    </a:ext>
                  </a:extLst>
                </p:cNvPr>
                <p:cNvSpPr/>
                <p:nvPr/>
              </p:nvSpPr>
              <p:spPr>
                <a:xfrm>
                  <a:off x="5734500" y="-886990"/>
                  <a:ext cx="18288" cy="9525"/>
                </a:xfrm>
                <a:custGeom>
                  <a:avLst/>
                  <a:gdLst>
                    <a:gd name="connsiteX0" fmla="*/ 18382 w 18288"/>
                    <a:gd name="connsiteY0" fmla="*/ 25 h 9525"/>
                    <a:gd name="connsiteX1" fmla="*/ 94 w 18288"/>
                    <a:gd name="connsiteY1" fmla="*/ 2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82" y="25"/>
                      </a:moveTo>
                      <a:lnTo>
                        <a:pt x="94" y="2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2" name="Graphic 5">
                <a:extLst>
                  <a:ext uri="{FF2B5EF4-FFF2-40B4-BE49-F238E27FC236}">
                    <a16:creationId xmlns:a16="http://schemas.microsoft.com/office/drawing/2014/main" id="{F14E75BE-CF33-4599-8035-F93F98A3FA3F}"/>
                  </a:ext>
                </a:extLst>
              </p:cNvPr>
              <p:cNvGrpSpPr/>
              <p:nvPr/>
            </p:nvGrpSpPr>
            <p:grpSpPr>
              <a:xfrm>
                <a:off x="2480871" y="1901555"/>
                <a:ext cx="43200" cy="43200"/>
                <a:chOff x="5723451" y="-924805"/>
                <a:chExt cx="18288" cy="18287"/>
              </a:xfrm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id="{DAA59BC2-4D40-4FAE-8FF9-23C782E47588}"/>
                    </a:ext>
                  </a:extLst>
                </p:cNvPr>
                <p:cNvSpPr/>
                <p:nvPr/>
              </p:nvSpPr>
              <p:spPr>
                <a:xfrm>
                  <a:off x="5732595" y="-924805"/>
                  <a:ext cx="9525" cy="18287"/>
                </a:xfrm>
                <a:custGeom>
                  <a:avLst/>
                  <a:gdLst>
                    <a:gd name="connsiteX0" fmla="*/ 93 w 9525"/>
                    <a:gd name="connsiteY0" fmla="*/ 22 h 18287"/>
                    <a:gd name="connsiteX1" fmla="*/ 93 w 9525"/>
                    <a:gd name="connsiteY1" fmla="*/ 18310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93" y="22"/>
                      </a:moveTo>
                      <a:lnTo>
                        <a:pt x="93" y="1831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id="{0ECEB035-0603-4C08-9340-0CAE4EB54EA8}"/>
                    </a:ext>
                  </a:extLst>
                </p:cNvPr>
                <p:cNvSpPr/>
                <p:nvPr/>
              </p:nvSpPr>
              <p:spPr>
                <a:xfrm>
                  <a:off x="5723451" y="-915661"/>
                  <a:ext cx="18288" cy="9525"/>
                </a:xfrm>
                <a:custGeom>
                  <a:avLst/>
                  <a:gdLst>
                    <a:gd name="connsiteX0" fmla="*/ 18381 w 18288"/>
                    <a:gd name="connsiteY0" fmla="*/ 22 h 9525"/>
                    <a:gd name="connsiteX1" fmla="*/ 93 w 18288"/>
                    <a:gd name="connsiteY1" fmla="*/ 2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81" y="22"/>
                      </a:moveTo>
                      <a:lnTo>
                        <a:pt x="93" y="2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3" name="Graphic 5">
                <a:extLst>
                  <a:ext uri="{FF2B5EF4-FFF2-40B4-BE49-F238E27FC236}">
                    <a16:creationId xmlns:a16="http://schemas.microsoft.com/office/drawing/2014/main" id="{2AB7A8CA-463D-427E-A55B-2C0666F729A7}"/>
                  </a:ext>
                </a:extLst>
              </p:cNvPr>
              <p:cNvGrpSpPr/>
              <p:nvPr/>
            </p:nvGrpSpPr>
            <p:grpSpPr>
              <a:xfrm>
                <a:off x="2456474" y="1901555"/>
                <a:ext cx="43200" cy="43200"/>
                <a:chOff x="5705163" y="-924805"/>
                <a:chExt cx="18288" cy="18287"/>
              </a:xfrm>
            </p:grpSpPr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5B5B06EE-9221-4DEB-90F4-D27425689E8A}"/>
                    </a:ext>
                  </a:extLst>
                </p:cNvPr>
                <p:cNvSpPr/>
                <p:nvPr/>
              </p:nvSpPr>
              <p:spPr>
                <a:xfrm>
                  <a:off x="5714307" y="-924805"/>
                  <a:ext cx="9525" cy="18287"/>
                </a:xfrm>
                <a:custGeom>
                  <a:avLst/>
                  <a:gdLst>
                    <a:gd name="connsiteX0" fmla="*/ 91 w 9525"/>
                    <a:gd name="connsiteY0" fmla="*/ 22 h 18287"/>
                    <a:gd name="connsiteX1" fmla="*/ 91 w 9525"/>
                    <a:gd name="connsiteY1" fmla="*/ 18310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91" y="22"/>
                      </a:moveTo>
                      <a:lnTo>
                        <a:pt x="91" y="1831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id="{6DB769AF-B011-41E8-A70B-2B2C5DA27309}"/>
                    </a:ext>
                  </a:extLst>
                </p:cNvPr>
                <p:cNvSpPr/>
                <p:nvPr/>
              </p:nvSpPr>
              <p:spPr>
                <a:xfrm>
                  <a:off x="5705163" y="-915661"/>
                  <a:ext cx="18288" cy="9525"/>
                </a:xfrm>
                <a:custGeom>
                  <a:avLst/>
                  <a:gdLst>
                    <a:gd name="connsiteX0" fmla="*/ 18379 w 18288"/>
                    <a:gd name="connsiteY0" fmla="*/ 22 h 9525"/>
                    <a:gd name="connsiteX1" fmla="*/ 91 w 18288"/>
                    <a:gd name="connsiteY1" fmla="*/ 2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79" y="22"/>
                      </a:moveTo>
                      <a:lnTo>
                        <a:pt x="91" y="2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4" name="Graphic 5">
                <a:extLst>
                  <a:ext uri="{FF2B5EF4-FFF2-40B4-BE49-F238E27FC236}">
                    <a16:creationId xmlns:a16="http://schemas.microsoft.com/office/drawing/2014/main" id="{94EADFB2-BF83-4C3E-B87D-1855198A9F16}"/>
                  </a:ext>
                </a:extLst>
              </p:cNvPr>
              <p:cNvGrpSpPr/>
              <p:nvPr/>
            </p:nvGrpSpPr>
            <p:grpSpPr>
              <a:xfrm>
                <a:off x="2462573" y="1901555"/>
                <a:ext cx="43200" cy="43200"/>
                <a:chOff x="5709735" y="-924805"/>
                <a:chExt cx="18288" cy="18287"/>
              </a:xfrm>
            </p:grpSpPr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97D91834-AAEE-4622-94F0-7AB164E3C553}"/>
                    </a:ext>
                  </a:extLst>
                </p:cNvPr>
                <p:cNvSpPr/>
                <p:nvPr/>
              </p:nvSpPr>
              <p:spPr>
                <a:xfrm>
                  <a:off x="5718879" y="-924805"/>
                  <a:ext cx="9525" cy="18287"/>
                </a:xfrm>
                <a:custGeom>
                  <a:avLst/>
                  <a:gdLst>
                    <a:gd name="connsiteX0" fmla="*/ 91 w 9525"/>
                    <a:gd name="connsiteY0" fmla="*/ 22 h 18287"/>
                    <a:gd name="connsiteX1" fmla="*/ 91 w 9525"/>
                    <a:gd name="connsiteY1" fmla="*/ 18310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91" y="22"/>
                      </a:moveTo>
                      <a:lnTo>
                        <a:pt x="91" y="1831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4D8789E4-F2D3-4D9B-825D-89CE3F05E8B3}"/>
                    </a:ext>
                  </a:extLst>
                </p:cNvPr>
                <p:cNvSpPr/>
                <p:nvPr/>
              </p:nvSpPr>
              <p:spPr>
                <a:xfrm>
                  <a:off x="5709735" y="-915661"/>
                  <a:ext cx="18288" cy="9525"/>
                </a:xfrm>
                <a:custGeom>
                  <a:avLst/>
                  <a:gdLst>
                    <a:gd name="connsiteX0" fmla="*/ 18379 w 18288"/>
                    <a:gd name="connsiteY0" fmla="*/ 22 h 9525"/>
                    <a:gd name="connsiteX1" fmla="*/ 91 w 18288"/>
                    <a:gd name="connsiteY1" fmla="*/ 2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79" y="22"/>
                      </a:moveTo>
                      <a:lnTo>
                        <a:pt x="91" y="2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5" name="Graphic 5">
                <a:extLst>
                  <a:ext uri="{FF2B5EF4-FFF2-40B4-BE49-F238E27FC236}">
                    <a16:creationId xmlns:a16="http://schemas.microsoft.com/office/drawing/2014/main" id="{C1E7EF93-069E-4256-ADA1-73CA01744E4D}"/>
                  </a:ext>
                </a:extLst>
              </p:cNvPr>
              <p:cNvGrpSpPr/>
              <p:nvPr/>
            </p:nvGrpSpPr>
            <p:grpSpPr>
              <a:xfrm>
                <a:off x="2344146" y="1901555"/>
                <a:ext cx="43200" cy="43200"/>
                <a:chOff x="5620962" y="-924805"/>
                <a:chExt cx="18288" cy="18287"/>
              </a:xfrm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1FA0ADDA-115C-4036-BE4E-08259BAD5AF1}"/>
                    </a:ext>
                  </a:extLst>
                </p:cNvPr>
                <p:cNvSpPr/>
                <p:nvPr/>
              </p:nvSpPr>
              <p:spPr>
                <a:xfrm>
                  <a:off x="5630106" y="-924805"/>
                  <a:ext cx="9525" cy="18287"/>
                </a:xfrm>
                <a:custGeom>
                  <a:avLst/>
                  <a:gdLst>
                    <a:gd name="connsiteX0" fmla="*/ 82 w 9525"/>
                    <a:gd name="connsiteY0" fmla="*/ 22 h 18287"/>
                    <a:gd name="connsiteX1" fmla="*/ 82 w 9525"/>
                    <a:gd name="connsiteY1" fmla="*/ 18310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82" y="22"/>
                      </a:moveTo>
                      <a:lnTo>
                        <a:pt x="82" y="1831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2051A17F-2397-47ED-8F00-D1BC3B96449D}"/>
                    </a:ext>
                  </a:extLst>
                </p:cNvPr>
                <p:cNvSpPr/>
                <p:nvPr/>
              </p:nvSpPr>
              <p:spPr>
                <a:xfrm>
                  <a:off x="5620962" y="-915661"/>
                  <a:ext cx="18288" cy="9525"/>
                </a:xfrm>
                <a:custGeom>
                  <a:avLst/>
                  <a:gdLst>
                    <a:gd name="connsiteX0" fmla="*/ 18370 w 18288"/>
                    <a:gd name="connsiteY0" fmla="*/ 22 h 9525"/>
                    <a:gd name="connsiteX1" fmla="*/ 82 w 18288"/>
                    <a:gd name="connsiteY1" fmla="*/ 2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70" y="22"/>
                      </a:moveTo>
                      <a:lnTo>
                        <a:pt x="82" y="2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6" name="Graphic 5">
                <a:extLst>
                  <a:ext uri="{FF2B5EF4-FFF2-40B4-BE49-F238E27FC236}">
                    <a16:creationId xmlns:a16="http://schemas.microsoft.com/office/drawing/2014/main" id="{7E8E0A16-69D4-4DF8-AD0F-BF70E9B831E8}"/>
                  </a:ext>
                </a:extLst>
              </p:cNvPr>
              <p:cNvGrpSpPr/>
              <p:nvPr/>
            </p:nvGrpSpPr>
            <p:grpSpPr>
              <a:xfrm>
                <a:off x="2329406" y="1901555"/>
                <a:ext cx="43200" cy="43200"/>
                <a:chOff x="5609913" y="-924805"/>
                <a:chExt cx="18288" cy="18287"/>
              </a:xfrm>
            </p:grpSpPr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49369C5B-F919-4C7F-9928-3C9C9F8C1399}"/>
                    </a:ext>
                  </a:extLst>
                </p:cNvPr>
                <p:cNvSpPr/>
                <p:nvPr/>
              </p:nvSpPr>
              <p:spPr>
                <a:xfrm>
                  <a:off x="5619057" y="-924805"/>
                  <a:ext cx="9525" cy="18287"/>
                </a:xfrm>
                <a:custGeom>
                  <a:avLst/>
                  <a:gdLst>
                    <a:gd name="connsiteX0" fmla="*/ 81 w 9525"/>
                    <a:gd name="connsiteY0" fmla="*/ 22 h 18287"/>
                    <a:gd name="connsiteX1" fmla="*/ 81 w 9525"/>
                    <a:gd name="connsiteY1" fmla="*/ 18310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81" y="22"/>
                      </a:moveTo>
                      <a:lnTo>
                        <a:pt x="81" y="1831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0DB79CBE-1B9D-447A-B960-A42CBC628B81}"/>
                    </a:ext>
                  </a:extLst>
                </p:cNvPr>
                <p:cNvSpPr/>
                <p:nvPr/>
              </p:nvSpPr>
              <p:spPr>
                <a:xfrm>
                  <a:off x="5609913" y="-915661"/>
                  <a:ext cx="18288" cy="9525"/>
                </a:xfrm>
                <a:custGeom>
                  <a:avLst/>
                  <a:gdLst>
                    <a:gd name="connsiteX0" fmla="*/ 18369 w 18288"/>
                    <a:gd name="connsiteY0" fmla="*/ 22 h 9525"/>
                    <a:gd name="connsiteX1" fmla="*/ 81 w 18288"/>
                    <a:gd name="connsiteY1" fmla="*/ 2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69" y="22"/>
                      </a:moveTo>
                      <a:lnTo>
                        <a:pt x="81" y="2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7" name="Graphic 5">
                <a:extLst>
                  <a:ext uri="{FF2B5EF4-FFF2-40B4-BE49-F238E27FC236}">
                    <a16:creationId xmlns:a16="http://schemas.microsoft.com/office/drawing/2014/main" id="{C244CD99-1B30-4BC7-BF54-882D38D84D5A}"/>
                  </a:ext>
                </a:extLst>
              </p:cNvPr>
              <p:cNvGrpSpPr/>
              <p:nvPr/>
            </p:nvGrpSpPr>
            <p:grpSpPr>
              <a:xfrm>
                <a:off x="2132578" y="1868708"/>
                <a:ext cx="43200" cy="43200"/>
                <a:chOff x="5462370" y="-950998"/>
                <a:chExt cx="18288" cy="18287"/>
              </a:xfrm>
            </p:grpSpPr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C9516DBF-FFDE-4E28-8B0D-96F72270647C}"/>
                    </a:ext>
                  </a:extLst>
                </p:cNvPr>
                <p:cNvSpPr/>
                <p:nvPr/>
              </p:nvSpPr>
              <p:spPr>
                <a:xfrm>
                  <a:off x="5471514" y="-950998"/>
                  <a:ext cx="9525" cy="18287"/>
                </a:xfrm>
                <a:custGeom>
                  <a:avLst/>
                  <a:gdLst>
                    <a:gd name="connsiteX0" fmla="*/ 66 w 9525"/>
                    <a:gd name="connsiteY0" fmla="*/ 19 h 18287"/>
                    <a:gd name="connsiteX1" fmla="*/ 66 w 9525"/>
                    <a:gd name="connsiteY1" fmla="*/ 18307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66" y="19"/>
                      </a:moveTo>
                      <a:lnTo>
                        <a:pt x="66" y="18307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3A18C4E0-771F-467E-866E-A9179E34B898}"/>
                    </a:ext>
                  </a:extLst>
                </p:cNvPr>
                <p:cNvSpPr/>
                <p:nvPr/>
              </p:nvSpPr>
              <p:spPr>
                <a:xfrm>
                  <a:off x="5462370" y="-941854"/>
                  <a:ext cx="18288" cy="9525"/>
                </a:xfrm>
                <a:custGeom>
                  <a:avLst/>
                  <a:gdLst>
                    <a:gd name="connsiteX0" fmla="*/ 18354 w 18288"/>
                    <a:gd name="connsiteY0" fmla="*/ 19 h 9525"/>
                    <a:gd name="connsiteX1" fmla="*/ 66 w 18288"/>
                    <a:gd name="connsiteY1" fmla="*/ 1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54" y="19"/>
                      </a:moveTo>
                      <a:lnTo>
                        <a:pt x="66" y="19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8" name="Graphic 5">
                <a:extLst>
                  <a:ext uri="{FF2B5EF4-FFF2-40B4-BE49-F238E27FC236}">
                    <a16:creationId xmlns:a16="http://schemas.microsoft.com/office/drawing/2014/main" id="{C91E7A14-7DF4-4C24-B9B4-4F69C6DB58AA}"/>
                  </a:ext>
                </a:extLst>
              </p:cNvPr>
              <p:cNvGrpSpPr/>
              <p:nvPr/>
            </p:nvGrpSpPr>
            <p:grpSpPr>
              <a:xfrm>
                <a:off x="2116949" y="1868708"/>
                <a:ext cx="43200" cy="43200"/>
                <a:chOff x="5450655" y="-950998"/>
                <a:chExt cx="18288" cy="18287"/>
              </a:xfrm>
            </p:grpSpPr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id="{87838DAE-5E21-4570-B676-CC5B651CD7A7}"/>
                    </a:ext>
                  </a:extLst>
                </p:cNvPr>
                <p:cNvSpPr/>
                <p:nvPr/>
              </p:nvSpPr>
              <p:spPr>
                <a:xfrm>
                  <a:off x="5459799" y="-950998"/>
                  <a:ext cx="9525" cy="18287"/>
                </a:xfrm>
                <a:custGeom>
                  <a:avLst/>
                  <a:gdLst>
                    <a:gd name="connsiteX0" fmla="*/ 64 w 9525"/>
                    <a:gd name="connsiteY0" fmla="*/ 19 h 18287"/>
                    <a:gd name="connsiteX1" fmla="*/ 64 w 9525"/>
                    <a:gd name="connsiteY1" fmla="*/ 18307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64" y="19"/>
                      </a:moveTo>
                      <a:lnTo>
                        <a:pt x="64" y="18307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id="{4B348C1D-B136-43C1-8300-6EBAE3D551B6}"/>
                    </a:ext>
                  </a:extLst>
                </p:cNvPr>
                <p:cNvSpPr/>
                <p:nvPr/>
              </p:nvSpPr>
              <p:spPr>
                <a:xfrm>
                  <a:off x="5450655" y="-941854"/>
                  <a:ext cx="18288" cy="9525"/>
                </a:xfrm>
                <a:custGeom>
                  <a:avLst/>
                  <a:gdLst>
                    <a:gd name="connsiteX0" fmla="*/ 18352 w 18288"/>
                    <a:gd name="connsiteY0" fmla="*/ 19 h 9525"/>
                    <a:gd name="connsiteX1" fmla="*/ 64 w 18288"/>
                    <a:gd name="connsiteY1" fmla="*/ 1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52" y="19"/>
                      </a:moveTo>
                      <a:lnTo>
                        <a:pt x="64" y="19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79" name="Graphic 5">
                <a:extLst>
                  <a:ext uri="{FF2B5EF4-FFF2-40B4-BE49-F238E27FC236}">
                    <a16:creationId xmlns:a16="http://schemas.microsoft.com/office/drawing/2014/main" id="{BBAF4B5E-D6EE-462C-900B-6994AE52C5A9}"/>
                  </a:ext>
                </a:extLst>
              </p:cNvPr>
              <p:cNvGrpSpPr/>
              <p:nvPr/>
            </p:nvGrpSpPr>
            <p:grpSpPr>
              <a:xfrm>
                <a:off x="2094458" y="1868708"/>
                <a:ext cx="43200" cy="43200"/>
                <a:chOff x="5433795" y="-950998"/>
                <a:chExt cx="18287" cy="18287"/>
              </a:xfrm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id="{093F9608-D57D-4388-BE86-B3F6A9546563}"/>
                    </a:ext>
                  </a:extLst>
                </p:cNvPr>
                <p:cNvSpPr/>
                <p:nvPr/>
              </p:nvSpPr>
              <p:spPr>
                <a:xfrm>
                  <a:off x="5442939" y="-950998"/>
                  <a:ext cx="9525" cy="18287"/>
                </a:xfrm>
                <a:custGeom>
                  <a:avLst/>
                  <a:gdLst>
                    <a:gd name="connsiteX0" fmla="*/ 63 w 9525"/>
                    <a:gd name="connsiteY0" fmla="*/ 19 h 18287"/>
                    <a:gd name="connsiteX1" fmla="*/ 63 w 9525"/>
                    <a:gd name="connsiteY1" fmla="*/ 18307 h 18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7">
                      <a:moveTo>
                        <a:pt x="63" y="19"/>
                      </a:moveTo>
                      <a:lnTo>
                        <a:pt x="63" y="18307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id="{AEBE0AD6-28A3-47FA-8531-B14AD44FCBA6}"/>
                    </a:ext>
                  </a:extLst>
                </p:cNvPr>
                <p:cNvSpPr/>
                <p:nvPr/>
              </p:nvSpPr>
              <p:spPr>
                <a:xfrm>
                  <a:off x="5433795" y="-941854"/>
                  <a:ext cx="18287" cy="9525"/>
                </a:xfrm>
                <a:custGeom>
                  <a:avLst/>
                  <a:gdLst>
                    <a:gd name="connsiteX0" fmla="*/ 18351 w 18287"/>
                    <a:gd name="connsiteY0" fmla="*/ 19 h 9525"/>
                    <a:gd name="connsiteX1" fmla="*/ 63 w 18287"/>
                    <a:gd name="connsiteY1" fmla="*/ 1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351" y="19"/>
                      </a:moveTo>
                      <a:lnTo>
                        <a:pt x="63" y="19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0" name="Graphic 5">
                <a:extLst>
                  <a:ext uri="{FF2B5EF4-FFF2-40B4-BE49-F238E27FC236}">
                    <a16:creationId xmlns:a16="http://schemas.microsoft.com/office/drawing/2014/main" id="{6F7034AD-C92C-4B9B-9198-1C936D5DDC54}"/>
                  </a:ext>
                </a:extLst>
              </p:cNvPr>
              <p:cNvGrpSpPr/>
              <p:nvPr/>
            </p:nvGrpSpPr>
            <p:grpSpPr>
              <a:xfrm>
                <a:off x="2086580" y="1841233"/>
                <a:ext cx="43200" cy="43200"/>
                <a:chOff x="5427890" y="-972906"/>
                <a:chExt cx="18288" cy="18288"/>
              </a:xfrm>
            </p:grpSpPr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id="{FCAB36A7-1914-4F7B-9EBA-A196D8185912}"/>
                    </a:ext>
                  </a:extLst>
                </p:cNvPr>
                <p:cNvSpPr/>
                <p:nvPr/>
              </p:nvSpPr>
              <p:spPr>
                <a:xfrm>
                  <a:off x="5437034" y="-972906"/>
                  <a:ext cx="9525" cy="18288"/>
                </a:xfrm>
                <a:custGeom>
                  <a:avLst/>
                  <a:gdLst>
                    <a:gd name="connsiteX0" fmla="*/ 62 w 9525"/>
                    <a:gd name="connsiteY0" fmla="*/ 17 h 18288"/>
                    <a:gd name="connsiteX1" fmla="*/ 62 w 9525"/>
                    <a:gd name="connsiteY1" fmla="*/ 18305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62" y="17"/>
                      </a:moveTo>
                      <a:lnTo>
                        <a:pt x="62" y="1830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id="{4EFF7393-98A7-450C-B8BA-BF2D2D9AF76B}"/>
                    </a:ext>
                  </a:extLst>
                </p:cNvPr>
                <p:cNvSpPr/>
                <p:nvPr/>
              </p:nvSpPr>
              <p:spPr>
                <a:xfrm>
                  <a:off x="5427890" y="-963762"/>
                  <a:ext cx="18288" cy="9525"/>
                </a:xfrm>
                <a:custGeom>
                  <a:avLst/>
                  <a:gdLst>
                    <a:gd name="connsiteX0" fmla="*/ 18350 w 18288"/>
                    <a:gd name="connsiteY0" fmla="*/ 17 h 9525"/>
                    <a:gd name="connsiteX1" fmla="*/ 62 w 18288"/>
                    <a:gd name="connsiteY1" fmla="*/ 17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50" y="17"/>
                      </a:moveTo>
                      <a:lnTo>
                        <a:pt x="62" y="17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1" name="Graphic 5">
                <a:extLst>
                  <a:ext uri="{FF2B5EF4-FFF2-40B4-BE49-F238E27FC236}">
                    <a16:creationId xmlns:a16="http://schemas.microsoft.com/office/drawing/2014/main" id="{44191C81-DB28-4545-BAF9-7C7E2A03299D}"/>
                  </a:ext>
                </a:extLst>
              </p:cNvPr>
              <p:cNvGrpSpPr/>
              <p:nvPr/>
            </p:nvGrpSpPr>
            <p:grpSpPr>
              <a:xfrm>
                <a:off x="1844643" y="1809338"/>
                <a:ext cx="43200" cy="43200"/>
                <a:chOff x="5246534" y="-998338"/>
                <a:chExt cx="18288" cy="18288"/>
              </a:xfrm>
            </p:grpSpPr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1E74BDE8-FD5D-4DE1-97D5-1E590DFC260E}"/>
                    </a:ext>
                  </a:extLst>
                </p:cNvPr>
                <p:cNvSpPr/>
                <p:nvPr/>
              </p:nvSpPr>
              <p:spPr>
                <a:xfrm>
                  <a:off x="5255678" y="-998338"/>
                  <a:ext cx="9525" cy="18288"/>
                </a:xfrm>
                <a:custGeom>
                  <a:avLst/>
                  <a:gdLst>
                    <a:gd name="connsiteX0" fmla="*/ 43 w 9525"/>
                    <a:gd name="connsiteY0" fmla="*/ 14 h 18288"/>
                    <a:gd name="connsiteX1" fmla="*/ 43 w 9525"/>
                    <a:gd name="connsiteY1" fmla="*/ 18302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43" y="14"/>
                      </a:moveTo>
                      <a:lnTo>
                        <a:pt x="43" y="1830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id="{119E4FE0-0BA7-4892-B58D-4F4207D7CA71}"/>
                    </a:ext>
                  </a:extLst>
                </p:cNvPr>
                <p:cNvSpPr/>
                <p:nvPr/>
              </p:nvSpPr>
              <p:spPr>
                <a:xfrm>
                  <a:off x="5246534" y="-989194"/>
                  <a:ext cx="18288" cy="9525"/>
                </a:xfrm>
                <a:custGeom>
                  <a:avLst/>
                  <a:gdLst>
                    <a:gd name="connsiteX0" fmla="*/ 18331 w 18288"/>
                    <a:gd name="connsiteY0" fmla="*/ 14 h 9525"/>
                    <a:gd name="connsiteX1" fmla="*/ 43 w 18288"/>
                    <a:gd name="connsiteY1" fmla="*/ 1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31" y="14"/>
                      </a:moveTo>
                      <a:lnTo>
                        <a:pt x="43" y="14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2" name="Graphic 5">
                <a:extLst>
                  <a:ext uri="{FF2B5EF4-FFF2-40B4-BE49-F238E27FC236}">
                    <a16:creationId xmlns:a16="http://schemas.microsoft.com/office/drawing/2014/main" id="{3853BCEE-28F8-4A4D-8403-9910C720BA0A}"/>
                  </a:ext>
                </a:extLst>
              </p:cNvPr>
              <p:cNvGrpSpPr/>
              <p:nvPr/>
            </p:nvGrpSpPr>
            <p:grpSpPr>
              <a:xfrm>
                <a:off x="1814655" y="1809338"/>
                <a:ext cx="43200" cy="43200"/>
                <a:chOff x="5224055" y="-998338"/>
                <a:chExt cx="18288" cy="18288"/>
              </a:xfrm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37E40CC3-F956-46FA-BDC9-1B6790EA6B52}"/>
                    </a:ext>
                  </a:extLst>
                </p:cNvPr>
                <p:cNvSpPr/>
                <p:nvPr/>
              </p:nvSpPr>
              <p:spPr>
                <a:xfrm>
                  <a:off x="5233199" y="-998338"/>
                  <a:ext cx="9525" cy="18288"/>
                </a:xfrm>
                <a:custGeom>
                  <a:avLst/>
                  <a:gdLst>
                    <a:gd name="connsiteX0" fmla="*/ 40 w 9525"/>
                    <a:gd name="connsiteY0" fmla="*/ 14 h 18288"/>
                    <a:gd name="connsiteX1" fmla="*/ 40 w 9525"/>
                    <a:gd name="connsiteY1" fmla="*/ 18302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40" y="14"/>
                      </a:moveTo>
                      <a:lnTo>
                        <a:pt x="40" y="1830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C571210E-57C2-4EAA-A49C-5B7967E1E0B7}"/>
                    </a:ext>
                  </a:extLst>
                </p:cNvPr>
                <p:cNvSpPr/>
                <p:nvPr/>
              </p:nvSpPr>
              <p:spPr>
                <a:xfrm>
                  <a:off x="5224055" y="-989194"/>
                  <a:ext cx="18288" cy="9525"/>
                </a:xfrm>
                <a:custGeom>
                  <a:avLst/>
                  <a:gdLst>
                    <a:gd name="connsiteX0" fmla="*/ 18328 w 18288"/>
                    <a:gd name="connsiteY0" fmla="*/ 14 h 9525"/>
                    <a:gd name="connsiteX1" fmla="*/ 40 w 18288"/>
                    <a:gd name="connsiteY1" fmla="*/ 1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28" y="14"/>
                      </a:moveTo>
                      <a:lnTo>
                        <a:pt x="40" y="14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3" name="Graphic 5">
                <a:extLst>
                  <a:ext uri="{FF2B5EF4-FFF2-40B4-BE49-F238E27FC236}">
                    <a16:creationId xmlns:a16="http://schemas.microsoft.com/office/drawing/2014/main" id="{CF53B1F4-AFF4-493D-A806-60A2CA1B161B}"/>
                  </a:ext>
                </a:extLst>
              </p:cNvPr>
              <p:cNvGrpSpPr/>
              <p:nvPr/>
            </p:nvGrpSpPr>
            <p:grpSpPr>
              <a:xfrm>
                <a:off x="1807031" y="1781388"/>
                <a:ext cx="43200" cy="43200"/>
                <a:chOff x="5218340" y="-1020626"/>
                <a:chExt cx="18288" cy="18288"/>
              </a:xfrm>
            </p:grpSpPr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1DFE67B9-70A4-43E9-BA63-989EBB05160A}"/>
                    </a:ext>
                  </a:extLst>
                </p:cNvPr>
                <p:cNvSpPr/>
                <p:nvPr/>
              </p:nvSpPr>
              <p:spPr>
                <a:xfrm>
                  <a:off x="5227484" y="-1020626"/>
                  <a:ext cx="9525" cy="18288"/>
                </a:xfrm>
                <a:custGeom>
                  <a:avLst/>
                  <a:gdLst>
                    <a:gd name="connsiteX0" fmla="*/ 40 w 9525"/>
                    <a:gd name="connsiteY0" fmla="*/ 12 h 18288"/>
                    <a:gd name="connsiteX1" fmla="*/ 40 w 9525"/>
                    <a:gd name="connsiteY1" fmla="*/ 18300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40" y="12"/>
                      </a:moveTo>
                      <a:lnTo>
                        <a:pt x="40" y="1830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4CE37BAD-3716-4B19-901D-6992DD316CCC}"/>
                    </a:ext>
                  </a:extLst>
                </p:cNvPr>
                <p:cNvSpPr/>
                <p:nvPr/>
              </p:nvSpPr>
              <p:spPr>
                <a:xfrm>
                  <a:off x="5218340" y="-1011482"/>
                  <a:ext cx="18288" cy="9525"/>
                </a:xfrm>
                <a:custGeom>
                  <a:avLst/>
                  <a:gdLst>
                    <a:gd name="connsiteX0" fmla="*/ 18328 w 18288"/>
                    <a:gd name="connsiteY0" fmla="*/ 12 h 9525"/>
                    <a:gd name="connsiteX1" fmla="*/ 40 w 18288"/>
                    <a:gd name="connsiteY1" fmla="*/ 1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28" y="12"/>
                      </a:moveTo>
                      <a:lnTo>
                        <a:pt x="40" y="1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4" name="Graphic 5">
                <a:extLst>
                  <a:ext uri="{FF2B5EF4-FFF2-40B4-BE49-F238E27FC236}">
                    <a16:creationId xmlns:a16="http://schemas.microsoft.com/office/drawing/2014/main" id="{0E49E584-4741-4FB0-A60B-BEAD0FFFEAC0}"/>
                  </a:ext>
                </a:extLst>
              </p:cNvPr>
              <p:cNvGrpSpPr/>
              <p:nvPr/>
            </p:nvGrpSpPr>
            <p:grpSpPr>
              <a:xfrm>
                <a:off x="1791528" y="1781388"/>
                <a:ext cx="43200" cy="43200"/>
                <a:chOff x="5206719" y="-1020626"/>
                <a:chExt cx="18288" cy="18288"/>
              </a:xfrm>
            </p:grpSpPr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99346585-052D-4CDA-A60D-EF6B08B4CE46}"/>
                    </a:ext>
                  </a:extLst>
                </p:cNvPr>
                <p:cNvSpPr/>
                <p:nvPr/>
              </p:nvSpPr>
              <p:spPr>
                <a:xfrm>
                  <a:off x="5215863" y="-1020626"/>
                  <a:ext cx="9525" cy="18288"/>
                </a:xfrm>
                <a:custGeom>
                  <a:avLst/>
                  <a:gdLst>
                    <a:gd name="connsiteX0" fmla="*/ 39 w 9525"/>
                    <a:gd name="connsiteY0" fmla="*/ 12 h 18288"/>
                    <a:gd name="connsiteX1" fmla="*/ 39 w 9525"/>
                    <a:gd name="connsiteY1" fmla="*/ 18300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39" y="12"/>
                      </a:moveTo>
                      <a:lnTo>
                        <a:pt x="39" y="1830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0648CD16-DBFF-4960-B088-BE8C02A4763B}"/>
                    </a:ext>
                  </a:extLst>
                </p:cNvPr>
                <p:cNvSpPr/>
                <p:nvPr/>
              </p:nvSpPr>
              <p:spPr>
                <a:xfrm>
                  <a:off x="5206719" y="-1011482"/>
                  <a:ext cx="18288" cy="9525"/>
                </a:xfrm>
                <a:custGeom>
                  <a:avLst/>
                  <a:gdLst>
                    <a:gd name="connsiteX0" fmla="*/ 18327 w 18288"/>
                    <a:gd name="connsiteY0" fmla="*/ 12 h 9525"/>
                    <a:gd name="connsiteX1" fmla="*/ 39 w 18288"/>
                    <a:gd name="connsiteY1" fmla="*/ 1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27" y="12"/>
                      </a:moveTo>
                      <a:lnTo>
                        <a:pt x="39" y="1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5" name="Graphic 5">
                <a:extLst>
                  <a:ext uri="{FF2B5EF4-FFF2-40B4-BE49-F238E27FC236}">
                    <a16:creationId xmlns:a16="http://schemas.microsoft.com/office/drawing/2014/main" id="{8CB2533F-12FF-40C8-8052-6C3BDDEBD21D}"/>
                  </a:ext>
                </a:extLst>
              </p:cNvPr>
              <p:cNvGrpSpPr/>
              <p:nvPr/>
            </p:nvGrpSpPr>
            <p:grpSpPr>
              <a:xfrm>
                <a:off x="1723675" y="1753079"/>
                <a:ext cx="43200" cy="43200"/>
                <a:chOff x="5155856" y="-1043200"/>
                <a:chExt cx="18288" cy="18288"/>
              </a:xfrm>
            </p:grpSpPr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949D3F5A-4AEE-4E3B-98A1-B52F502E980F}"/>
                    </a:ext>
                  </a:extLst>
                </p:cNvPr>
                <p:cNvSpPr/>
                <p:nvPr/>
              </p:nvSpPr>
              <p:spPr>
                <a:xfrm>
                  <a:off x="5165000" y="-1043200"/>
                  <a:ext cx="9525" cy="18288"/>
                </a:xfrm>
                <a:custGeom>
                  <a:avLst/>
                  <a:gdLst>
                    <a:gd name="connsiteX0" fmla="*/ 33 w 9525"/>
                    <a:gd name="connsiteY0" fmla="*/ 9 h 18288"/>
                    <a:gd name="connsiteX1" fmla="*/ 33 w 9525"/>
                    <a:gd name="connsiteY1" fmla="*/ 18297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33" y="9"/>
                      </a:moveTo>
                      <a:lnTo>
                        <a:pt x="33" y="18297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B79FDA7B-863F-4394-87CA-0E4AAD42FE2A}"/>
                    </a:ext>
                  </a:extLst>
                </p:cNvPr>
                <p:cNvSpPr/>
                <p:nvPr/>
              </p:nvSpPr>
              <p:spPr>
                <a:xfrm>
                  <a:off x="5155856" y="-1034056"/>
                  <a:ext cx="18288" cy="9525"/>
                </a:xfrm>
                <a:custGeom>
                  <a:avLst/>
                  <a:gdLst>
                    <a:gd name="connsiteX0" fmla="*/ 18321 w 18288"/>
                    <a:gd name="connsiteY0" fmla="*/ 9 h 9525"/>
                    <a:gd name="connsiteX1" fmla="*/ 33 w 18288"/>
                    <a:gd name="connsiteY1" fmla="*/ 9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21" y="9"/>
                      </a:moveTo>
                      <a:lnTo>
                        <a:pt x="33" y="9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6" name="Graphic 5">
                <a:extLst>
                  <a:ext uri="{FF2B5EF4-FFF2-40B4-BE49-F238E27FC236}">
                    <a16:creationId xmlns:a16="http://schemas.microsoft.com/office/drawing/2014/main" id="{95DACA2F-16B4-4315-BC4E-FCD4C86B6B83}"/>
                  </a:ext>
                </a:extLst>
              </p:cNvPr>
              <p:cNvGrpSpPr/>
              <p:nvPr/>
            </p:nvGrpSpPr>
            <p:grpSpPr>
              <a:xfrm>
                <a:off x="1685555" y="1725007"/>
                <a:ext cx="43200" cy="43200"/>
                <a:chOff x="5127281" y="-1065584"/>
                <a:chExt cx="18288" cy="18288"/>
              </a:xfrm>
            </p:grpSpPr>
            <p:sp>
              <p:nvSpPr>
                <p:cNvPr id="705" name="Freeform: Shape 704">
                  <a:extLst>
                    <a:ext uri="{FF2B5EF4-FFF2-40B4-BE49-F238E27FC236}">
                      <a16:creationId xmlns:a16="http://schemas.microsoft.com/office/drawing/2014/main" id="{6B75C04F-05BC-42F0-89B1-B6EC61A5FA83}"/>
                    </a:ext>
                  </a:extLst>
                </p:cNvPr>
                <p:cNvSpPr/>
                <p:nvPr/>
              </p:nvSpPr>
              <p:spPr>
                <a:xfrm>
                  <a:off x="5136425" y="-1065584"/>
                  <a:ext cx="9525" cy="18288"/>
                </a:xfrm>
                <a:custGeom>
                  <a:avLst/>
                  <a:gdLst>
                    <a:gd name="connsiteX0" fmla="*/ 30 w 9525"/>
                    <a:gd name="connsiteY0" fmla="*/ 7 h 18288"/>
                    <a:gd name="connsiteX1" fmla="*/ 30 w 9525"/>
                    <a:gd name="connsiteY1" fmla="*/ 18295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30" y="7"/>
                      </a:moveTo>
                      <a:lnTo>
                        <a:pt x="30" y="1829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06" name="Freeform: Shape 705">
                  <a:extLst>
                    <a:ext uri="{FF2B5EF4-FFF2-40B4-BE49-F238E27FC236}">
                      <a16:creationId xmlns:a16="http://schemas.microsoft.com/office/drawing/2014/main" id="{BE811CF7-9FDD-44EF-9120-AE50AE6416C9}"/>
                    </a:ext>
                  </a:extLst>
                </p:cNvPr>
                <p:cNvSpPr/>
                <p:nvPr/>
              </p:nvSpPr>
              <p:spPr>
                <a:xfrm>
                  <a:off x="5127281" y="-1056440"/>
                  <a:ext cx="18288" cy="9525"/>
                </a:xfrm>
                <a:custGeom>
                  <a:avLst/>
                  <a:gdLst>
                    <a:gd name="connsiteX0" fmla="*/ 18318 w 18288"/>
                    <a:gd name="connsiteY0" fmla="*/ 7 h 9525"/>
                    <a:gd name="connsiteX1" fmla="*/ 30 w 18288"/>
                    <a:gd name="connsiteY1" fmla="*/ 7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18" y="7"/>
                      </a:moveTo>
                      <a:lnTo>
                        <a:pt x="30" y="7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7" name="Graphic 5">
                <a:extLst>
                  <a:ext uri="{FF2B5EF4-FFF2-40B4-BE49-F238E27FC236}">
                    <a16:creationId xmlns:a16="http://schemas.microsoft.com/office/drawing/2014/main" id="{795BC50F-8FE4-402D-9B61-1ECD5FEF4DB5}"/>
                  </a:ext>
                </a:extLst>
              </p:cNvPr>
              <p:cNvGrpSpPr/>
              <p:nvPr/>
            </p:nvGrpSpPr>
            <p:grpSpPr>
              <a:xfrm>
                <a:off x="1662937" y="1697413"/>
                <a:ext cx="43200" cy="43200"/>
                <a:chOff x="5110326" y="-1087587"/>
                <a:chExt cx="18287" cy="18288"/>
              </a:xfrm>
            </p:grpSpPr>
            <p:sp>
              <p:nvSpPr>
                <p:cNvPr id="703" name="Freeform: Shape 702">
                  <a:extLst>
                    <a:ext uri="{FF2B5EF4-FFF2-40B4-BE49-F238E27FC236}">
                      <a16:creationId xmlns:a16="http://schemas.microsoft.com/office/drawing/2014/main" id="{7544A8B9-0D23-4D50-A77F-B2289E0105E3}"/>
                    </a:ext>
                  </a:extLst>
                </p:cNvPr>
                <p:cNvSpPr/>
                <p:nvPr/>
              </p:nvSpPr>
              <p:spPr>
                <a:xfrm>
                  <a:off x="5119470" y="-1087587"/>
                  <a:ext cx="9525" cy="18288"/>
                </a:xfrm>
                <a:custGeom>
                  <a:avLst/>
                  <a:gdLst>
                    <a:gd name="connsiteX0" fmla="*/ 29 w 9525"/>
                    <a:gd name="connsiteY0" fmla="*/ 5 h 18288"/>
                    <a:gd name="connsiteX1" fmla="*/ 29 w 9525"/>
                    <a:gd name="connsiteY1" fmla="*/ 1829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9" y="5"/>
                      </a:moveTo>
                      <a:lnTo>
                        <a:pt x="29" y="1829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04" name="Freeform: Shape 703">
                  <a:extLst>
                    <a:ext uri="{FF2B5EF4-FFF2-40B4-BE49-F238E27FC236}">
                      <a16:creationId xmlns:a16="http://schemas.microsoft.com/office/drawing/2014/main" id="{E849372A-7462-4285-932F-B296E1DF3CC6}"/>
                    </a:ext>
                  </a:extLst>
                </p:cNvPr>
                <p:cNvSpPr/>
                <p:nvPr/>
              </p:nvSpPr>
              <p:spPr>
                <a:xfrm>
                  <a:off x="5110326" y="-1078443"/>
                  <a:ext cx="18287" cy="9525"/>
                </a:xfrm>
                <a:custGeom>
                  <a:avLst/>
                  <a:gdLst>
                    <a:gd name="connsiteX0" fmla="*/ 18317 w 18287"/>
                    <a:gd name="connsiteY0" fmla="*/ 5 h 9525"/>
                    <a:gd name="connsiteX1" fmla="*/ 29 w 18287"/>
                    <a:gd name="connsiteY1" fmla="*/ 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7" h="9525">
                      <a:moveTo>
                        <a:pt x="18317" y="5"/>
                      </a:moveTo>
                      <a:lnTo>
                        <a:pt x="29" y="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8" name="Graphic 5">
                <a:extLst>
                  <a:ext uri="{FF2B5EF4-FFF2-40B4-BE49-F238E27FC236}">
                    <a16:creationId xmlns:a16="http://schemas.microsoft.com/office/drawing/2014/main" id="{9F5BFF53-1990-4426-AB2B-936A60A84F91}"/>
                  </a:ext>
                </a:extLst>
              </p:cNvPr>
              <p:cNvGrpSpPr/>
              <p:nvPr/>
            </p:nvGrpSpPr>
            <p:grpSpPr>
              <a:xfrm>
                <a:off x="1647816" y="1697413"/>
                <a:ext cx="43200" cy="43200"/>
                <a:chOff x="5098992" y="-1087587"/>
                <a:chExt cx="18288" cy="18288"/>
              </a:xfrm>
            </p:grpSpPr>
            <p:sp>
              <p:nvSpPr>
                <p:cNvPr id="701" name="Freeform: Shape 700">
                  <a:extLst>
                    <a:ext uri="{FF2B5EF4-FFF2-40B4-BE49-F238E27FC236}">
                      <a16:creationId xmlns:a16="http://schemas.microsoft.com/office/drawing/2014/main" id="{CF28A64B-B816-49AB-A036-9E6219AA9840}"/>
                    </a:ext>
                  </a:extLst>
                </p:cNvPr>
                <p:cNvSpPr/>
                <p:nvPr/>
              </p:nvSpPr>
              <p:spPr>
                <a:xfrm>
                  <a:off x="5108136" y="-1087587"/>
                  <a:ext cx="9525" cy="18288"/>
                </a:xfrm>
                <a:custGeom>
                  <a:avLst/>
                  <a:gdLst>
                    <a:gd name="connsiteX0" fmla="*/ 27 w 9525"/>
                    <a:gd name="connsiteY0" fmla="*/ 5 h 18288"/>
                    <a:gd name="connsiteX1" fmla="*/ 27 w 9525"/>
                    <a:gd name="connsiteY1" fmla="*/ 18293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7" y="5"/>
                      </a:moveTo>
                      <a:lnTo>
                        <a:pt x="27" y="18293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02" name="Freeform: Shape 701">
                  <a:extLst>
                    <a:ext uri="{FF2B5EF4-FFF2-40B4-BE49-F238E27FC236}">
                      <a16:creationId xmlns:a16="http://schemas.microsoft.com/office/drawing/2014/main" id="{AA5E1846-E2BC-4BF6-9926-1D0C44323BCB}"/>
                    </a:ext>
                  </a:extLst>
                </p:cNvPr>
                <p:cNvSpPr/>
                <p:nvPr/>
              </p:nvSpPr>
              <p:spPr>
                <a:xfrm>
                  <a:off x="5098992" y="-1078443"/>
                  <a:ext cx="18288" cy="9525"/>
                </a:xfrm>
                <a:custGeom>
                  <a:avLst/>
                  <a:gdLst>
                    <a:gd name="connsiteX0" fmla="*/ 18315 w 18288"/>
                    <a:gd name="connsiteY0" fmla="*/ 5 h 9525"/>
                    <a:gd name="connsiteX1" fmla="*/ 27 w 18288"/>
                    <a:gd name="connsiteY1" fmla="*/ 5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15" y="5"/>
                      </a:moveTo>
                      <a:lnTo>
                        <a:pt x="27" y="5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89" name="Graphic 5">
                <a:extLst>
                  <a:ext uri="{FF2B5EF4-FFF2-40B4-BE49-F238E27FC236}">
                    <a16:creationId xmlns:a16="http://schemas.microsoft.com/office/drawing/2014/main" id="{46FAB6B5-94BA-4715-AE94-07E804E20355}"/>
                  </a:ext>
                </a:extLst>
              </p:cNvPr>
              <p:cNvGrpSpPr/>
              <p:nvPr/>
            </p:nvGrpSpPr>
            <p:grpSpPr>
              <a:xfrm>
                <a:off x="1587458" y="1669462"/>
                <a:ext cx="43200" cy="43200"/>
                <a:chOff x="5053748" y="-1109875"/>
                <a:chExt cx="18288" cy="18288"/>
              </a:xfrm>
            </p:grpSpPr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4CB1E6E9-E98A-4F64-A1A5-5827729FEB46}"/>
                    </a:ext>
                  </a:extLst>
                </p:cNvPr>
                <p:cNvSpPr/>
                <p:nvPr/>
              </p:nvSpPr>
              <p:spPr>
                <a:xfrm>
                  <a:off x="5062892" y="-1109875"/>
                  <a:ext cx="9525" cy="18288"/>
                </a:xfrm>
                <a:custGeom>
                  <a:avLst/>
                  <a:gdLst>
                    <a:gd name="connsiteX0" fmla="*/ 23 w 9525"/>
                    <a:gd name="connsiteY0" fmla="*/ 2 h 18288"/>
                    <a:gd name="connsiteX1" fmla="*/ 23 w 9525"/>
                    <a:gd name="connsiteY1" fmla="*/ 18290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3" y="2"/>
                      </a:moveTo>
                      <a:lnTo>
                        <a:pt x="23" y="1829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A110C864-DC69-45A2-A13A-5446E997EDD5}"/>
                    </a:ext>
                  </a:extLst>
                </p:cNvPr>
                <p:cNvSpPr/>
                <p:nvPr/>
              </p:nvSpPr>
              <p:spPr>
                <a:xfrm>
                  <a:off x="5053748" y="-1100731"/>
                  <a:ext cx="18288" cy="9525"/>
                </a:xfrm>
                <a:custGeom>
                  <a:avLst/>
                  <a:gdLst>
                    <a:gd name="connsiteX0" fmla="*/ 18311 w 18288"/>
                    <a:gd name="connsiteY0" fmla="*/ 2 h 9525"/>
                    <a:gd name="connsiteX1" fmla="*/ 23 w 18288"/>
                    <a:gd name="connsiteY1" fmla="*/ 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11" y="2"/>
                      </a:moveTo>
                      <a:lnTo>
                        <a:pt x="23" y="2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90" name="Graphic 5">
                <a:extLst>
                  <a:ext uri="{FF2B5EF4-FFF2-40B4-BE49-F238E27FC236}">
                    <a16:creationId xmlns:a16="http://schemas.microsoft.com/office/drawing/2014/main" id="{628083B1-C4FB-4B10-8774-28F83C042B2C}"/>
                  </a:ext>
                </a:extLst>
              </p:cNvPr>
              <p:cNvGrpSpPr/>
              <p:nvPr/>
            </p:nvGrpSpPr>
            <p:grpSpPr>
              <a:xfrm>
                <a:off x="1572337" y="1640674"/>
                <a:ext cx="43200" cy="43200"/>
                <a:chOff x="5042413" y="-1132831"/>
                <a:chExt cx="18288" cy="18288"/>
              </a:xfrm>
            </p:grpSpPr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57EB5814-691D-4766-A63A-3C75DF2FA606}"/>
                    </a:ext>
                  </a:extLst>
                </p:cNvPr>
                <p:cNvSpPr/>
                <p:nvPr/>
              </p:nvSpPr>
              <p:spPr>
                <a:xfrm>
                  <a:off x="5051557" y="-1132831"/>
                  <a:ext cx="9525" cy="18288"/>
                </a:xfrm>
                <a:custGeom>
                  <a:avLst/>
                  <a:gdLst>
                    <a:gd name="connsiteX0" fmla="*/ 21 w 9525"/>
                    <a:gd name="connsiteY0" fmla="*/ 0 h 18288"/>
                    <a:gd name="connsiteX1" fmla="*/ 21 w 9525"/>
                    <a:gd name="connsiteY1" fmla="*/ 1828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21" y="0"/>
                      </a:moveTo>
                      <a:lnTo>
                        <a:pt x="21" y="1828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C0BFD182-FCB8-4EB1-ABA8-46A078C6FCA0}"/>
                    </a:ext>
                  </a:extLst>
                </p:cNvPr>
                <p:cNvSpPr/>
                <p:nvPr/>
              </p:nvSpPr>
              <p:spPr>
                <a:xfrm>
                  <a:off x="5042413" y="-1123687"/>
                  <a:ext cx="18288" cy="9525"/>
                </a:xfrm>
                <a:custGeom>
                  <a:avLst/>
                  <a:gdLst>
                    <a:gd name="connsiteX0" fmla="*/ 18309 w 18288"/>
                    <a:gd name="connsiteY0" fmla="*/ 0 h 9525"/>
                    <a:gd name="connsiteX1" fmla="*/ 21 w 1828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309" y="0"/>
                      </a:moveTo>
                      <a:lnTo>
                        <a:pt x="21" y="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91" name="Graphic 5">
                <a:extLst>
                  <a:ext uri="{FF2B5EF4-FFF2-40B4-BE49-F238E27FC236}">
                    <a16:creationId xmlns:a16="http://schemas.microsoft.com/office/drawing/2014/main" id="{B2FB39D2-8EF2-40B1-A7D1-8CABCE93BABC}"/>
                  </a:ext>
                </a:extLst>
              </p:cNvPr>
              <p:cNvGrpSpPr/>
              <p:nvPr/>
            </p:nvGrpSpPr>
            <p:grpSpPr>
              <a:xfrm>
                <a:off x="1307020" y="1640674"/>
                <a:ext cx="43200" cy="43200"/>
                <a:chOff x="4843531" y="-1132831"/>
                <a:chExt cx="18288" cy="18288"/>
              </a:xfrm>
            </p:grpSpPr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04E2D437-6FD7-4D14-9E4F-5E548B8A16DF}"/>
                    </a:ext>
                  </a:extLst>
                </p:cNvPr>
                <p:cNvSpPr/>
                <p:nvPr/>
              </p:nvSpPr>
              <p:spPr>
                <a:xfrm>
                  <a:off x="4852675" y="-1132831"/>
                  <a:ext cx="9525" cy="18288"/>
                </a:xfrm>
                <a:custGeom>
                  <a:avLst/>
                  <a:gdLst>
                    <a:gd name="connsiteX0" fmla="*/ 1 w 9525"/>
                    <a:gd name="connsiteY0" fmla="*/ 0 h 18288"/>
                    <a:gd name="connsiteX1" fmla="*/ 1 w 9525"/>
                    <a:gd name="connsiteY1" fmla="*/ 1828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1" y="0"/>
                      </a:moveTo>
                      <a:lnTo>
                        <a:pt x="1" y="1828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CFC1D550-641E-4B96-BA78-72C7AB3FC85D}"/>
                    </a:ext>
                  </a:extLst>
                </p:cNvPr>
                <p:cNvSpPr/>
                <p:nvPr/>
              </p:nvSpPr>
              <p:spPr>
                <a:xfrm>
                  <a:off x="4843531" y="-1123687"/>
                  <a:ext cx="18288" cy="9525"/>
                </a:xfrm>
                <a:custGeom>
                  <a:avLst/>
                  <a:gdLst>
                    <a:gd name="connsiteX0" fmla="*/ 18289 w 18288"/>
                    <a:gd name="connsiteY0" fmla="*/ 0 h 9525"/>
                    <a:gd name="connsiteX1" fmla="*/ 1 w 1828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289" y="0"/>
                      </a:moveTo>
                      <a:lnTo>
                        <a:pt x="1" y="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  <p:grpSp>
            <p:nvGrpSpPr>
              <p:cNvPr id="692" name="Graphic 5">
                <a:extLst>
                  <a:ext uri="{FF2B5EF4-FFF2-40B4-BE49-F238E27FC236}">
                    <a16:creationId xmlns:a16="http://schemas.microsoft.com/office/drawing/2014/main" id="{E9474350-2B23-4350-82C5-DA0ABD2F2AD1}"/>
                  </a:ext>
                </a:extLst>
              </p:cNvPr>
              <p:cNvGrpSpPr/>
              <p:nvPr/>
            </p:nvGrpSpPr>
            <p:grpSpPr>
              <a:xfrm>
                <a:off x="1300159" y="1640714"/>
                <a:ext cx="43200" cy="43200"/>
                <a:chOff x="4838388" y="-1132831"/>
                <a:chExt cx="18288" cy="18288"/>
              </a:xfrm>
            </p:grpSpPr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4660FBB0-5511-41CA-9339-127B5DBB4C13}"/>
                    </a:ext>
                  </a:extLst>
                </p:cNvPr>
                <p:cNvSpPr/>
                <p:nvPr/>
              </p:nvSpPr>
              <p:spPr>
                <a:xfrm>
                  <a:off x="4847532" y="-1132831"/>
                  <a:ext cx="9525" cy="18288"/>
                </a:xfrm>
                <a:custGeom>
                  <a:avLst/>
                  <a:gdLst>
                    <a:gd name="connsiteX0" fmla="*/ 0 w 9525"/>
                    <a:gd name="connsiteY0" fmla="*/ 0 h 18288"/>
                    <a:gd name="connsiteX1" fmla="*/ 0 w 9525"/>
                    <a:gd name="connsiteY1" fmla="*/ 18288 h 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8288">
                      <a:moveTo>
                        <a:pt x="0" y="0"/>
                      </a:moveTo>
                      <a:lnTo>
                        <a:pt x="0" y="18288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A5DDF810-EE84-4657-9715-B82BE7B166E5}"/>
                    </a:ext>
                  </a:extLst>
                </p:cNvPr>
                <p:cNvSpPr/>
                <p:nvPr/>
              </p:nvSpPr>
              <p:spPr>
                <a:xfrm>
                  <a:off x="4838388" y="-1123687"/>
                  <a:ext cx="18288" cy="9525"/>
                </a:xfrm>
                <a:custGeom>
                  <a:avLst/>
                  <a:gdLst>
                    <a:gd name="connsiteX0" fmla="*/ 18288 w 18288"/>
                    <a:gd name="connsiteY0" fmla="*/ 0 h 9525"/>
                    <a:gd name="connsiteX1" fmla="*/ 0 w 1828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288" h="9525">
                      <a:moveTo>
                        <a:pt x="1828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ED4A0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 sz="2399" dirty="0"/>
                </a:p>
              </p:txBody>
            </p:sp>
          </p:grpSp>
        </p:grp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11844CC5-6767-417C-92EA-91CC699D4063}"/>
                </a:ext>
              </a:extLst>
            </p:cNvPr>
            <p:cNvSpPr/>
            <p:nvPr/>
          </p:nvSpPr>
          <p:spPr>
            <a:xfrm>
              <a:off x="5557897" y="1780271"/>
              <a:ext cx="3105093" cy="566193"/>
            </a:xfrm>
            <a:custGeom>
              <a:avLst/>
              <a:gdLst>
                <a:gd name="connsiteX0" fmla="*/ 2328386 w 2328386"/>
                <a:gd name="connsiteY0" fmla="*/ 424910 h 424910"/>
                <a:gd name="connsiteX1" fmla="*/ 1514189 w 2328386"/>
                <a:gd name="connsiteY1" fmla="*/ 424910 h 424910"/>
                <a:gd name="connsiteX2" fmla="*/ 1514189 w 2328386"/>
                <a:gd name="connsiteY2" fmla="*/ 284321 h 424910"/>
                <a:gd name="connsiteX3" fmla="*/ 1219295 w 2328386"/>
                <a:gd name="connsiteY3" fmla="*/ 284321 h 424910"/>
                <a:gd name="connsiteX4" fmla="*/ 1219295 w 2328386"/>
                <a:gd name="connsiteY4" fmla="*/ 236696 h 424910"/>
                <a:gd name="connsiteX5" fmla="*/ 896017 w 2328386"/>
                <a:gd name="connsiteY5" fmla="*/ 236696 h 424910"/>
                <a:gd name="connsiteX6" fmla="*/ 896017 w 2328386"/>
                <a:gd name="connsiteY6" fmla="*/ 208026 h 424910"/>
                <a:gd name="connsiteX7" fmla="*/ 771430 w 2328386"/>
                <a:gd name="connsiteY7" fmla="*/ 208026 h 424910"/>
                <a:gd name="connsiteX8" fmla="*/ 771430 w 2328386"/>
                <a:gd name="connsiteY8" fmla="*/ 181832 h 424910"/>
                <a:gd name="connsiteX9" fmla="*/ 595408 w 2328386"/>
                <a:gd name="connsiteY9" fmla="*/ 181832 h 424910"/>
                <a:gd name="connsiteX10" fmla="*/ 595408 w 2328386"/>
                <a:gd name="connsiteY10" fmla="*/ 159925 h 424910"/>
                <a:gd name="connsiteX11" fmla="*/ 589502 w 2328386"/>
                <a:gd name="connsiteY11" fmla="*/ 159925 h 424910"/>
                <a:gd name="connsiteX12" fmla="*/ 589502 w 2328386"/>
                <a:gd name="connsiteY12" fmla="*/ 134398 h 424910"/>
                <a:gd name="connsiteX13" fmla="*/ 385572 w 2328386"/>
                <a:gd name="connsiteY13" fmla="*/ 134398 h 424910"/>
                <a:gd name="connsiteX14" fmla="*/ 385572 w 2328386"/>
                <a:gd name="connsiteY14" fmla="*/ 112205 h 424910"/>
                <a:gd name="connsiteX15" fmla="*/ 368332 w 2328386"/>
                <a:gd name="connsiteY15" fmla="*/ 112205 h 424910"/>
                <a:gd name="connsiteX16" fmla="*/ 368332 w 2328386"/>
                <a:gd name="connsiteY16" fmla="*/ 89630 h 424910"/>
                <a:gd name="connsiteX17" fmla="*/ 317373 w 2328386"/>
                <a:gd name="connsiteY17" fmla="*/ 89630 h 424910"/>
                <a:gd name="connsiteX18" fmla="*/ 317373 w 2328386"/>
                <a:gd name="connsiteY18" fmla="*/ 67247 h 424910"/>
                <a:gd name="connsiteX19" fmla="*/ 288893 w 2328386"/>
                <a:gd name="connsiteY19" fmla="*/ 67247 h 424910"/>
                <a:gd name="connsiteX20" fmla="*/ 288893 w 2328386"/>
                <a:gd name="connsiteY20" fmla="*/ 45244 h 424910"/>
                <a:gd name="connsiteX21" fmla="*/ 260604 w 2328386"/>
                <a:gd name="connsiteY21" fmla="*/ 45244 h 424910"/>
                <a:gd name="connsiteX22" fmla="*/ 260604 w 2328386"/>
                <a:gd name="connsiteY22" fmla="*/ 22955 h 424910"/>
                <a:gd name="connsiteX23" fmla="*/ 215360 w 2328386"/>
                <a:gd name="connsiteY23" fmla="*/ 22955 h 424910"/>
                <a:gd name="connsiteX24" fmla="*/ 215360 w 2328386"/>
                <a:gd name="connsiteY24" fmla="*/ 0 h 424910"/>
                <a:gd name="connsiteX25" fmla="*/ 0 w 2328386"/>
                <a:gd name="connsiteY25" fmla="*/ 0 h 42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28386" h="424910">
                  <a:moveTo>
                    <a:pt x="2328386" y="424910"/>
                  </a:moveTo>
                  <a:lnTo>
                    <a:pt x="1514189" y="424910"/>
                  </a:lnTo>
                  <a:lnTo>
                    <a:pt x="1514189" y="284321"/>
                  </a:lnTo>
                  <a:lnTo>
                    <a:pt x="1219295" y="284321"/>
                  </a:lnTo>
                  <a:lnTo>
                    <a:pt x="1219295" y="236696"/>
                  </a:lnTo>
                  <a:lnTo>
                    <a:pt x="896017" y="236696"/>
                  </a:lnTo>
                  <a:lnTo>
                    <a:pt x="896017" y="208026"/>
                  </a:lnTo>
                  <a:lnTo>
                    <a:pt x="771430" y="208026"/>
                  </a:lnTo>
                  <a:lnTo>
                    <a:pt x="771430" y="181832"/>
                  </a:lnTo>
                  <a:lnTo>
                    <a:pt x="595408" y="181832"/>
                  </a:lnTo>
                  <a:lnTo>
                    <a:pt x="595408" y="159925"/>
                  </a:lnTo>
                  <a:lnTo>
                    <a:pt x="589502" y="159925"/>
                  </a:lnTo>
                  <a:lnTo>
                    <a:pt x="589502" y="134398"/>
                  </a:lnTo>
                  <a:lnTo>
                    <a:pt x="385572" y="134398"/>
                  </a:lnTo>
                  <a:lnTo>
                    <a:pt x="385572" y="112205"/>
                  </a:lnTo>
                  <a:lnTo>
                    <a:pt x="368332" y="112205"/>
                  </a:lnTo>
                  <a:lnTo>
                    <a:pt x="368332" y="89630"/>
                  </a:lnTo>
                  <a:lnTo>
                    <a:pt x="317373" y="89630"/>
                  </a:lnTo>
                  <a:lnTo>
                    <a:pt x="317373" y="67247"/>
                  </a:lnTo>
                  <a:lnTo>
                    <a:pt x="288893" y="67247"/>
                  </a:lnTo>
                  <a:lnTo>
                    <a:pt x="288893" y="45244"/>
                  </a:lnTo>
                  <a:lnTo>
                    <a:pt x="260604" y="45244"/>
                  </a:lnTo>
                  <a:lnTo>
                    <a:pt x="260604" y="22955"/>
                  </a:lnTo>
                  <a:lnTo>
                    <a:pt x="215360" y="22955"/>
                  </a:lnTo>
                  <a:lnTo>
                    <a:pt x="215360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ED4A0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399" dirty="0"/>
            </a:p>
          </p:txBody>
        </p: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B5EA7E9A-6CDD-4F8E-ABDC-E040D92AA165}"/>
              </a:ext>
            </a:extLst>
          </p:cNvPr>
          <p:cNvGrpSpPr/>
          <p:nvPr/>
        </p:nvGrpSpPr>
        <p:grpSpPr>
          <a:xfrm>
            <a:off x="7411816" y="2377311"/>
            <a:ext cx="3941619" cy="977473"/>
            <a:chOff x="5559166" y="1690232"/>
            <a:chExt cx="3111825" cy="740083"/>
          </a:xfrm>
        </p:grpSpPr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E7A237E3-77FE-4B9F-9393-4608BE97590D}"/>
                </a:ext>
              </a:extLst>
            </p:cNvPr>
            <p:cNvSpPr/>
            <p:nvPr/>
          </p:nvSpPr>
          <p:spPr>
            <a:xfrm>
              <a:off x="5559166" y="1690737"/>
              <a:ext cx="3089717" cy="718104"/>
            </a:xfrm>
            <a:custGeom>
              <a:avLst/>
              <a:gdLst>
                <a:gd name="connsiteX0" fmla="*/ 3089718 w 3089717"/>
                <a:gd name="connsiteY0" fmla="*/ 718104 h 718104"/>
                <a:gd name="connsiteX1" fmla="*/ 2008431 w 3089717"/>
                <a:gd name="connsiteY1" fmla="*/ 718104 h 718104"/>
                <a:gd name="connsiteX2" fmla="*/ 2008431 w 3089717"/>
                <a:gd name="connsiteY2" fmla="*/ 650119 h 718104"/>
                <a:gd name="connsiteX3" fmla="*/ 1969419 w 3089717"/>
                <a:gd name="connsiteY3" fmla="*/ 650119 h 718104"/>
                <a:gd name="connsiteX4" fmla="*/ 1969419 w 3089717"/>
                <a:gd name="connsiteY4" fmla="*/ 590902 h 718104"/>
                <a:gd name="connsiteX5" fmla="*/ 1790115 w 3089717"/>
                <a:gd name="connsiteY5" fmla="*/ 590902 h 718104"/>
                <a:gd name="connsiteX6" fmla="*/ 1790115 w 3089717"/>
                <a:gd name="connsiteY6" fmla="*/ 556845 h 718104"/>
                <a:gd name="connsiteX7" fmla="*/ 1615005 w 3089717"/>
                <a:gd name="connsiteY7" fmla="*/ 556845 h 718104"/>
                <a:gd name="connsiteX8" fmla="*/ 1615005 w 3089717"/>
                <a:gd name="connsiteY8" fmla="*/ 522916 h 718104"/>
                <a:gd name="connsiteX9" fmla="*/ 1188539 w 3089717"/>
                <a:gd name="connsiteY9" fmla="*/ 522916 h 718104"/>
                <a:gd name="connsiteX10" fmla="*/ 1188539 w 3089717"/>
                <a:gd name="connsiteY10" fmla="*/ 497374 h 718104"/>
                <a:gd name="connsiteX11" fmla="*/ 1033379 w 3089717"/>
                <a:gd name="connsiteY11" fmla="*/ 497374 h 718104"/>
                <a:gd name="connsiteX12" fmla="*/ 1033379 w 3089717"/>
                <a:gd name="connsiteY12" fmla="*/ 471832 h 718104"/>
                <a:gd name="connsiteX13" fmla="*/ 919265 w 3089717"/>
                <a:gd name="connsiteY13" fmla="*/ 471832 h 718104"/>
                <a:gd name="connsiteX14" fmla="*/ 919265 w 3089717"/>
                <a:gd name="connsiteY14" fmla="*/ 425068 h 718104"/>
                <a:gd name="connsiteX15" fmla="*/ 790284 w 3089717"/>
                <a:gd name="connsiteY15" fmla="*/ 425068 h 718104"/>
                <a:gd name="connsiteX16" fmla="*/ 790284 w 3089717"/>
                <a:gd name="connsiteY16" fmla="*/ 403719 h 718104"/>
                <a:gd name="connsiteX17" fmla="*/ 635505 w 3089717"/>
                <a:gd name="connsiteY17" fmla="*/ 403719 h 718104"/>
                <a:gd name="connsiteX18" fmla="*/ 635505 w 3089717"/>
                <a:gd name="connsiteY18" fmla="*/ 379448 h 718104"/>
                <a:gd name="connsiteX19" fmla="*/ 579084 w 3089717"/>
                <a:gd name="connsiteY19" fmla="*/ 379448 h 718104"/>
                <a:gd name="connsiteX20" fmla="*/ 579084 w 3089717"/>
                <a:gd name="connsiteY20" fmla="*/ 357083 h 718104"/>
                <a:gd name="connsiteX21" fmla="*/ 563199 w 3089717"/>
                <a:gd name="connsiteY21" fmla="*/ 357083 h 718104"/>
                <a:gd name="connsiteX22" fmla="*/ 563199 w 3089717"/>
                <a:gd name="connsiteY22" fmla="*/ 335098 h 718104"/>
                <a:gd name="connsiteX23" fmla="*/ 487462 w 3089717"/>
                <a:gd name="connsiteY23" fmla="*/ 335098 h 718104"/>
                <a:gd name="connsiteX24" fmla="*/ 487462 w 3089717"/>
                <a:gd name="connsiteY24" fmla="*/ 310319 h 718104"/>
                <a:gd name="connsiteX25" fmla="*/ 483650 w 3089717"/>
                <a:gd name="connsiteY25" fmla="*/ 310319 h 718104"/>
                <a:gd name="connsiteX26" fmla="*/ 483650 w 3089717"/>
                <a:gd name="connsiteY26" fmla="*/ 289224 h 718104"/>
                <a:gd name="connsiteX27" fmla="*/ 423162 w 3089717"/>
                <a:gd name="connsiteY27" fmla="*/ 289224 h 718104"/>
                <a:gd name="connsiteX28" fmla="*/ 423162 w 3089717"/>
                <a:gd name="connsiteY28" fmla="*/ 268002 h 718104"/>
                <a:gd name="connsiteX29" fmla="*/ 384912 w 3089717"/>
                <a:gd name="connsiteY29" fmla="*/ 268002 h 718104"/>
                <a:gd name="connsiteX30" fmla="*/ 384912 w 3089717"/>
                <a:gd name="connsiteY30" fmla="*/ 221366 h 718104"/>
                <a:gd name="connsiteX31" fmla="*/ 355939 w 3089717"/>
                <a:gd name="connsiteY31" fmla="*/ 221366 h 718104"/>
                <a:gd name="connsiteX32" fmla="*/ 355939 w 3089717"/>
                <a:gd name="connsiteY32" fmla="*/ 199763 h 718104"/>
                <a:gd name="connsiteX33" fmla="*/ 343486 w 3089717"/>
                <a:gd name="connsiteY33" fmla="*/ 199763 h 718104"/>
                <a:gd name="connsiteX34" fmla="*/ 343486 w 3089717"/>
                <a:gd name="connsiteY34" fmla="*/ 179050 h 718104"/>
                <a:gd name="connsiteX35" fmla="*/ 336115 w 3089717"/>
                <a:gd name="connsiteY35" fmla="*/ 179050 h 718104"/>
                <a:gd name="connsiteX36" fmla="*/ 336115 w 3089717"/>
                <a:gd name="connsiteY36" fmla="*/ 153380 h 718104"/>
                <a:gd name="connsiteX37" fmla="*/ 248560 w 3089717"/>
                <a:gd name="connsiteY37" fmla="*/ 153380 h 718104"/>
                <a:gd name="connsiteX38" fmla="*/ 248560 w 3089717"/>
                <a:gd name="connsiteY38" fmla="*/ 110683 h 718104"/>
                <a:gd name="connsiteX39" fmla="*/ 216791 w 3089717"/>
                <a:gd name="connsiteY39" fmla="*/ 110683 h 718104"/>
                <a:gd name="connsiteX40" fmla="*/ 216791 w 3089717"/>
                <a:gd name="connsiteY40" fmla="*/ 89461 h 718104"/>
                <a:gd name="connsiteX41" fmla="*/ 168629 w 3089717"/>
                <a:gd name="connsiteY41" fmla="*/ 89461 h 718104"/>
                <a:gd name="connsiteX42" fmla="*/ 168629 w 3089717"/>
                <a:gd name="connsiteY42" fmla="*/ 68113 h 718104"/>
                <a:gd name="connsiteX43" fmla="*/ 145247 w 3089717"/>
                <a:gd name="connsiteY43" fmla="*/ 68113 h 718104"/>
                <a:gd name="connsiteX44" fmla="*/ 145247 w 3089717"/>
                <a:gd name="connsiteY44" fmla="*/ 47145 h 718104"/>
                <a:gd name="connsiteX45" fmla="*/ 136860 w 3089717"/>
                <a:gd name="connsiteY45" fmla="*/ 47145 h 718104"/>
                <a:gd name="connsiteX46" fmla="*/ 136860 w 3089717"/>
                <a:gd name="connsiteY46" fmla="*/ 21349 h 718104"/>
                <a:gd name="connsiteX47" fmla="*/ 73196 w 3089717"/>
                <a:gd name="connsiteY47" fmla="*/ 21349 h 718104"/>
                <a:gd name="connsiteX48" fmla="*/ 73196 w 3089717"/>
                <a:gd name="connsiteY48" fmla="*/ 0 h 718104"/>
                <a:gd name="connsiteX49" fmla="*/ 0 w 3089717"/>
                <a:gd name="connsiteY49" fmla="*/ 0 h 71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89717" h="718104">
                  <a:moveTo>
                    <a:pt x="3089718" y="718104"/>
                  </a:moveTo>
                  <a:lnTo>
                    <a:pt x="2008431" y="718104"/>
                  </a:lnTo>
                  <a:lnTo>
                    <a:pt x="2008431" y="650119"/>
                  </a:lnTo>
                  <a:lnTo>
                    <a:pt x="1969419" y="650119"/>
                  </a:lnTo>
                  <a:lnTo>
                    <a:pt x="1969419" y="590902"/>
                  </a:lnTo>
                  <a:lnTo>
                    <a:pt x="1790115" y="590902"/>
                  </a:lnTo>
                  <a:lnTo>
                    <a:pt x="1790115" y="556845"/>
                  </a:lnTo>
                  <a:lnTo>
                    <a:pt x="1615005" y="556845"/>
                  </a:lnTo>
                  <a:lnTo>
                    <a:pt x="1615005" y="522916"/>
                  </a:lnTo>
                  <a:lnTo>
                    <a:pt x="1188539" y="522916"/>
                  </a:lnTo>
                  <a:lnTo>
                    <a:pt x="1188539" y="497374"/>
                  </a:lnTo>
                  <a:lnTo>
                    <a:pt x="1033379" y="497374"/>
                  </a:lnTo>
                  <a:lnTo>
                    <a:pt x="1033379" y="471832"/>
                  </a:lnTo>
                  <a:lnTo>
                    <a:pt x="919265" y="471832"/>
                  </a:lnTo>
                  <a:lnTo>
                    <a:pt x="919265" y="425068"/>
                  </a:lnTo>
                  <a:lnTo>
                    <a:pt x="790284" y="425068"/>
                  </a:lnTo>
                  <a:lnTo>
                    <a:pt x="790284" y="403719"/>
                  </a:lnTo>
                  <a:lnTo>
                    <a:pt x="635505" y="403719"/>
                  </a:lnTo>
                  <a:lnTo>
                    <a:pt x="635505" y="379448"/>
                  </a:lnTo>
                  <a:lnTo>
                    <a:pt x="579084" y="379448"/>
                  </a:lnTo>
                  <a:lnTo>
                    <a:pt x="579084" y="357083"/>
                  </a:lnTo>
                  <a:lnTo>
                    <a:pt x="563199" y="357083"/>
                  </a:lnTo>
                  <a:lnTo>
                    <a:pt x="563199" y="335098"/>
                  </a:lnTo>
                  <a:lnTo>
                    <a:pt x="487462" y="335098"/>
                  </a:lnTo>
                  <a:lnTo>
                    <a:pt x="487462" y="310319"/>
                  </a:lnTo>
                  <a:lnTo>
                    <a:pt x="483650" y="310319"/>
                  </a:lnTo>
                  <a:lnTo>
                    <a:pt x="483650" y="289224"/>
                  </a:lnTo>
                  <a:lnTo>
                    <a:pt x="423162" y="289224"/>
                  </a:lnTo>
                  <a:lnTo>
                    <a:pt x="423162" y="268002"/>
                  </a:lnTo>
                  <a:lnTo>
                    <a:pt x="384912" y="268002"/>
                  </a:lnTo>
                  <a:lnTo>
                    <a:pt x="384912" y="221366"/>
                  </a:lnTo>
                  <a:lnTo>
                    <a:pt x="355939" y="221366"/>
                  </a:lnTo>
                  <a:lnTo>
                    <a:pt x="355939" y="199763"/>
                  </a:lnTo>
                  <a:lnTo>
                    <a:pt x="343486" y="199763"/>
                  </a:lnTo>
                  <a:lnTo>
                    <a:pt x="343486" y="179050"/>
                  </a:lnTo>
                  <a:lnTo>
                    <a:pt x="336115" y="179050"/>
                  </a:lnTo>
                  <a:lnTo>
                    <a:pt x="336115" y="153380"/>
                  </a:lnTo>
                  <a:lnTo>
                    <a:pt x="248560" y="153380"/>
                  </a:lnTo>
                  <a:lnTo>
                    <a:pt x="248560" y="110683"/>
                  </a:lnTo>
                  <a:lnTo>
                    <a:pt x="216791" y="110683"/>
                  </a:lnTo>
                  <a:lnTo>
                    <a:pt x="216791" y="89461"/>
                  </a:lnTo>
                  <a:lnTo>
                    <a:pt x="168629" y="89461"/>
                  </a:lnTo>
                  <a:lnTo>
                    <a:pt x="168629" y="68113"/>
                  </a:lnTo>
                  <a:lnTo>
                    <a:pt x="145247" y="68113"/>
                  </a:lnTo>
                  <a:lnTo>
                    <a:pt x="145247" y="47145"/>
                  </a:lnTo>
                  <a:lnTo>
                    <a:pt x="136860" y="47145"/>
                  </a:lnTo>
                  <a:lnTo>
                    <a:pt x="136860" y="21349"/>
                  </a:lnTo>
                  <a:lnTo>
                    <a:pt x="73196" y="21349"/>
                  </a:lnTo>
                  <a:lnTo>
                    <a:pt x="73196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2399" dirty="0"/>
            </a:p>
          </p:txBody>
        </p:sp>
        <p:grpSp>
          <p:nvGrpSpPr>
            <p:cNvPr id="797" name="Graphic 6">
              <a:extLst>
                <a:ext uri="{FF2B5EF4-FFF2-40B4-BE49-F238E27FC236}">
                  <a16:creationId xmlns:a16="http://schemas.microsoft.com/office/drawing/2014/main" id="{0D1CB7EC-BA8B-42ED-AB3D-41953AC50AAD}"/>
                </a:ext>
              </a:extLst>
            </p:cNvPr>
            <p:cNvGrpSpPr/>
            <p:nvPr/>
          </p:nvGrpSpPr>
          <p:grpSpPr>
            <a:xfrm>
              <a:off x="8627791" y="2387115"/>
              <a:ext cx="43200" cy="43200"/>
              <a:chOff x="8637319" y="2396643"/>
              <a:chExt cx="21958" cy="24642"/>
            </a:xfrm>
          </p:grpSpPr>
          <p:sp>
            <p:nvSpPr>
              <p:cNvPr id="933" name="Freeform: Shape 932">
                <a:extLst>
                  <a:ext uri="{FF2B5EF4-FFF2-40B4-BE49-F238E27FC236}">
                    <a16:creationId xmlns:a16="http://schemas.microsoft.com/office/drawing/2014/main" id="{C34FC92D-F95B-4EFA-954B-2916DD2F6B07}"/>
                  </a:ext>
                </a:extLst>
              </p:cNvPr>
              <p:cNvSpPr/>
              <p:nvPr/>
            </p:nvSpPr>
            <p:spPr>
              <a:xfrm>
                <a:off x="8648298" y="2396643"/>
                <a:ext cx="12707" cy="24642"/>
              </a:xfrm>
              <a:custGeom>
                <a:avLst/>
                <a:gdLst>
                  <a:gd name="connsiteX0" fmla="*/ 242 w 12707"/>
                  <a:gd name="connsiteY0" fmla="*/ 56 h 24642"/>
                  <a:gd name="connsiteX1" fmla="*/ 242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242" y="56"/>
                    </a:moveTo>
                    <a:lnTo>
                      <a:pt x="242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34" name="Freeform: Shape 933">
                <a:extLst>
                  <a:ext uri="{FF2B5EF4-FFF2-40B4-BE49-F238E27FC236}">
                    <a16:creationId xmlns:a16="http://schemas.microsoft.com/office/drawing/2014/main" id="{F1DACA79-51B3-4D35-BA46-A90B19E8BCB8}"/>
                  </a:ext>
                </a:extLst>
              </p:cNvPr>
              <p:cNvSpPr/>
              <p:nvPr/>
            </p:nvSpPr>
            <p:spPr>
              <a:xfrm>
                <a:off x="8637319" y="2408964"/>
                <a:ext cx="21958" cy="12707"/>
              </a:xfrm>
              <a:custGeom>
                <a:avLst/>
                <a:gdLst>
                  <a:gd name="connsiteX0" fmla="*/ 22201 w 21958"/>
                  <a:gd name="connsiteY0" fmla="*/ 56 h 12707"/>
                  <a:gd name="connsiteX1" fmla="*/ 242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201" y="56"/>
                    </a:moveTo>
                    <a:lnTo>
                      <a:pt x="242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798" name="Graphic 6">
              <a:extLst>
                <a:ext uri="{FF2B5EF4-FFF2-40B4-BE49-F238E27FC236}">
                  <a16:creationId xmlns:a16="http://schemas.microsoft.com/office/drawing/2014/main" id="{6B06E220-B356-4C93-8E47-56995FAB2B98}"/>
                </a:ext>
              </a:extLst>
            </p:cNvPr>
            <p:cNvGrpSpPr/>
            <p:nvPr/>
          </p:nvGrpSpPr>
          <p:grpSpPr>
            <a:xfrm>
              <a:off x="8540109" y="2387115"/>
              <a:ext cx="43200" cy="43200"/>
              <a:chOff x="8549637" y="2396643"/>
              <a:chExt cx="21958" cy="24642"/>
            </a:xfrm>
          </p:grpSpPr>
          <p:sp>
            <p:nvSpPr>
              <p:cNvPr id="931" name="Freeform: Shape 930">
                <a:extLst>
                  <a:ext uri="{FF2B5EF4-FFF2-40B4-BE49-F238E27FC236}">
                    <a16:creationId xmlns:a16="http://schemas.microsoft.com/office/drawing/2014/main" id="{998D3480-34FC-4D93-A70A-CDC4A1574D9D}"/>
                  </a:ext>
                </a:extLst>
              </p:cNvPr>
              <p:cNvSpPr/>
              <p:nvPr/>
            </p:nvSpPr>
            <p:spPr>
              <a:xfrm>
                <a:off x="8560616" y="2396643"/>
                <a:ext cx="12707" cy="24642"/>
              </a:xfrm>
              <a:custGeom>
                <a:avLst/>
                <a:gdLst>
                  <a:gd name="connsiteX0" fmla="*/ 235 w 12707"/>
                  <a:gd name="connsiteY0" fmla="*/ 56 h 24642"/>
                  <a:gd name="connsiteX1" fmla="*/ 235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235" y="56"/>
                    </a:moveTo>
                    <a:lnTo>
                      <a:pt x="235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32" name="Freeform: Shape 931">
                <a:extLst>
                  <a:ext uri="{FF2B5EF4-FFF2-40B4-BE49-F238E27FC236}">
                    <a16:creationId xmlns:a16="http://schemas.microsoft.com/office/drawing/2014/main" id="{A517FC40-E583-4D38-A0FE-05EF326412AF}"/>
                  </a:ext>
                </a:extLst>
              </p:cNvPr>
              <p:cNvSpPr/>
              <p:nvPr/>
            </p:nvSpPr>
            <p:spPr>
              <a:xfrm>
                <a:off x="8549637" y="2408964"/>
                <a:ext cx="21958" cy="12707"/>
              </a:xfrm>
              <a:custGeom>
                <a:avLst/>
                <a:gdLst>
                  <a:gd name="connsiteX0" fmla="*/ 22194 w 21958"/>
                  <a:gd name="connsiteY0" fmla="*/ 56 h 12707"/>
                  <a:gd name="connsiteX1" fmla="*/ 235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94" y="56"/>
                    </a:moveTo>
                    <a:lnTo>
                      <a:pt x="235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799" name="Graphic 6">
              <a:extLst>
                <a:ext uri="{FF2B5EF4-FFF2-40B4-BE49-F238E27FC236}">
                  <a16:creationId xmlns:a16="http://schemas.microsoft.com/office/drawing/2014/main" id="{3650AB35-D71F-46E8-AA0F-33BDFD31F48F}"/>
                </a:ext>
              </a:extLst>
            </p:cNvPr>
            <p:cNvGrpSpPr/>
            <p:nvPr/>
          </p:nvGrpSpPr>
          <p:grpSpPr>
            <a:xfrm>
              <a:off x="8492328" y="2387115"/>
              <a:ext cx="43200" cy="43200"/>
              <a:chOff x="8501856" y="2396643"/>
              <a:chExt cx="21958" cy="24642"/>
            </a:xfrm>
          </p:grpSpPr>
          <p:sp>
            <p:nvSpPr>
              <p:cNvPr id="929" name="Freeform: Shape 928">
                <a:extLst>
                  <a:ext uri="{FF2B5EF4-FFF2-40B4-BE49-F238E27FC236}">
                    <a16:creationId xmlns:a16="http://schemas.microsoft.com/office/drawing/2014/main" id="{B211CE25-AE42-453F-B5CC-02989762BFE9}"/>
                  </a:ext>
                </a:extLst>
              </p:cNvPr>
              <p:cNvSpPr/>
              <p:nvPr/>
            </p:nvSpPr>
            <p:spPr>
              <a:xfrm>
                <a:off x="8512836" y="2396643"/>
                <a:ext cx="12707" cy="24642"/>
              </a:xfrm>
              <a:custGeom>
                <a:avLst/>
                <a:gdLst>
                  <a:gd name="connsiteX0" fmla="*/ 231 w 12707"/>
                  <a:gd name="connsiteY0" fmla="*/ 56 h 24642"/>
                  <a:gd name="connsiteX1" fmla="*/ 231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231" y="56"/>
                    </a:moveTo>
                    <a:lnTo>
                      <a:pt x="231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30" name="Freeform: Shape 929">
                <a:extLst>
                  <a:ext uri="{FF2B5EF4-FFF2-40B4-BE49-F238E27FC236}">
                    <a16:creationId xmlns:a16="http://schemas.microsoft.com/office/drawing/2014/main" id="{78610F7E-A68F-49C1-B292-E17229AE45A3}"/>
                  </a:ext>
                </a:extLst>
              </p:cNvPr>
              <p:cNvSpPr/>
              <p:nvPr/>
            </p:nvSpPr>
            <p:spPr>
              <a:xfrm>
                <a:off x="8501856" y="2408964"/>
                <a:ext cx="21958" cy="12707"/>
              </a:xfrm>
              <a:custGeom>
                <a:avLst/>
                <a:gdLst>
                  <a:gd name="connsiteX0" fmla="*/ 22190 w 21958"/>
                  <a:gd name="connsiteY0" fmla="*/ 56 h 12707"/>
                  <a:gd name="connsiteX1" fmla="*/ 231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90" y="56"/>
                    </a:moveTo>
                    <a:lnTo>
                      <a:pt x="231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0" name="Graphic 6">
              <a:extLst>
                <a:ext uri="{FF2B5EF4-FFF2-40B4-BE49-F238E27FC236}">
                  <a16:creationId xmlns:a16="http://schemas.microsoft.com/office/drawing/2014/main" id="{14A7E185-4DED-438D-9D75-865C3394E7C5}"/>
                </a:ext>
              </a:extLst>
            </p:cNvPr>
            <p:cNvGrpSpPr/>
            <p:nvPr/>
          </p:nvGrpSpPr>
          <p:grpSpPr>
            <a:xfrm>
              <a:off x="8082128" y="2387115"/>
              <a:ext cx="43200" cy="43200"/>
              <a:chOff x="8091656" y="2396643"/>
              <a:chExt cx="21958" cy="24642"/>
            </a:xfrm>
          </p:grpSpPr>
          <p:sp>
            <p:nvSpPr>
              <p:cNvPr id="927" name="Freeform: Shape 926">
                <a:extLst>
                  <a:ext uri="{FF2B5EF4-FFF2-40B4-BE49-F238E27FC236}">
                    <a16:creationId xmlns:a16="http://schemas.microsoft.com/office/drawing/2014/main" id="{8A172903-A111-4319-B648-119FDCBA7B38}"/>
                  </a:ext>
                </a:extLst>
              </p:cNvPr>
              <p:cNvSpPr/>
              <p:nvPr/>
            </p:nvSpPr>
            <p:spPr>
              <a:xfrm>
                <a:off x="8102636" y="2396643"/>
                <a:ext cx="12707" cy="24642"/>
              </a:xfrm>
              <a:custGeom>
                <a:avLst/>
                <a:gdLst>
                  <a:gd name="connsiteX0" fmla="*/ 199 w 12707"/>
                  <a:gd name="connsiteY0" fmla="*/ 56 h 24642"/>
                  <a:gd name="connsiteX1" fmla="*/ 199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99" y="56"/>
                    </a:moveTo>
                    <a:lnTo>
                      <a:pt x="199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28" name="Freeform: Shape 927">
                <a:extLst>
                  <a:ext uri="{FF2B5EF4-FFF2-40B4-BE49-F238E27FC236}">
                    <a16:creationId xmlns:a16="http://schemas.microsoft.com/office/drawing/2014/main" id="{396DEFA4-BC00-4E56-8B2F-FCD54C4D4DA8}"/>
                  </a:ext>
                </a:extLst>
              </p:cNvPr>
              <p:cNvSpPr/>
              <p:nvPr/>
            </p:nvSpPr>
            <p:spPr>
              <a:xfrm>
                <a:off x="8091656" y="2408964"/>
                <a:ext cx="21958" cy="12707"/>
              </a:xfrm>
              <a:custGeom>
                <a:avLst/>
                <a:gdLst>
                  <a:gd name="connsiteX0" fmla="*/ 22158 w 21958"/>
                  <a:gd name="connsiteY0" fmla="*/ 56 h 12707"/>
                  <a:gd name="connsiteX1" fmla="*/ 199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58" y="56"/>
                    </a:moveTo>
                    <a:lnTo>
                      <a:pt x="199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1" name="Graphic 6">
              <a:extLst>
                <a:ext uri="{FF2B5EF4-FFF2-40B4-BE49-F238E27FC236}">
                  <a16:creationId xmlns:a16="http://schemas.microsoft.com/office/drawing/2014/main" id="{1E87AF0D-90F6-4EF5-AAA8-E539D90F4F3E}"/>
                </a:ext>
              </a:extLst>
            </p:cNvPr>
            <p:cNvGrpSpPr/>
            <p:nvPr/>
          </p:nvGrpSpPr>
          <p:grpSpPr>
            <a:xfrm>
              <a:off x="7974495" y="2387115"/>
              <a:ext cx="43200" cy="43200"/>
              <a:chOff x="7984023" y="2396643"/>
              <a:chExt cx="21958" cy="24642"/>
            </a:xfrm>
          </p:grpSpPr>
          <p:sp>
            <p:nvSpPr>
              <p:cNvPr id="925" name="Freeform: Shape 924">
                <a:extLst>
                  <a:ext uri="{FF2B5EF4-FFF2-40B4-BE49-F238E27FC236}">
                    <a16:creationId xmlns:a16="http://schemas.microsoft.com/office/drawing/2014/main" id="{AFAF0F70-6E57-4129-A9C7-E488DE399808}"/>
                  </a:ext>
                </a:extLst>
              </p:cNvPr>
              <p:cNvSpPr/>
              <p:nvPr/>
            </p:nvSpPr>
            <p:spPr>
              <a:xfrm>
                <a:off x="7995002" y="2396643"/>
                <a:ext cx="12707" cy="24642"/>
              </a:xfrm>
              <a:custGeom>
                <a:avLst/>
                <a:gdLst>
                  <a:gd name="connsiteX0" fmla="*/ 191 w 12707"/>
                  <a:gd name="connsiteY0" fmla="*/ 56 h 24642"/>
                  <a:gd name="connsiteX1" fmla="*/ 191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91" y="56"/>
                    </a:moveTo>
                    <a:lnTo>
                      <a:pt x="191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26" name="Freeform: Shape 925">
                <a:extLst>
                  <a:ext uri="{FF2B5EF4-FFF2-40B4-BE49-F238E27FC236}">
                    <a16:creationId xmlns:a16="http://schemas.microsoft.com/office/drawing/2014/main" id="{9CA65AA0-7AD4-4A27-B675-92C8F8B51BB7}"/>
                  </a:ext>
                </a:extLst>
              </p:cNvPr>
              <p:cNvSpPr/>
              <p:nvPr/>
            </p:nvSpPr>
            <p:spPr>
              <a:xfrm>
                <a:off x="7984023" y="2408964"/>
                <a:ext cx="21958" cy="12707"/>
              </a:xfrm>
              <a:custGeom>
                <a:avLst/>
                <a:gdLst>
                  <a:gd name="connsiteX0" fmla="*/ 22149 w 21958"/>
                  <a:gd name="connsiteY0" fmla="*/ 56 h 12707"/>
                  <a:gd name="connsiteX1" fmla="*/ 191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49" y="56"/>
                    </a:moveTo>
                    <a:lnTo>
                      <a:pt x="191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2" name="Graphic 6">
              <a:extLst>
                <a:ext uri="{FF2B5EF4-FFF2-40B4-BE49-F238E27FC236}">
                  <a16:creationId xmlns:a16="http://schemas.microsoft.com/office/drawing/2014/main" id="{F64B78F5-BF33-4B39-9080-8D64D05D9E31}"/>
                </a:ext>
              </a:extLst>
            </p:cNvPr>
            <p:cNvGrpSpPr/>
            <p:nvPr/>
          </p:nvGrpSpPr>
          <p:grpSpPr>
            <a:xfrm>
              <a:off x="7767616" y="2387115"/>
              <a:ext cx="43200" cy="43200"/>
              <a:chOff x="7777144" y="2396643"/>
              <a:chExt cx="21958" cy="24642"/>
            </a:xfrm>
          </p:grpSpPr>
          <p:sp>
            <p:nvSpPr>
              <p:cNvPr id="923" name="Freeform: Shape 922">
                <a:extLst>
                  <a:ext uri="{FF2B5EF4-FFF2-40B4-BE49-F238E27FC236}">
                    <a16:creationId xmlns:a16="http://schemas.microsoft.com/office/drawing/2014/main" id="{00593681-BC9E-489F-B4A9-40059192DE6B}"/>
                  </a:ext>
                </a:extLst>
              </p:cNvPr>
              <p:cNvSpPr/>
              <p:nvPr/>
            </p:nvSpPr>
            <p:spPr>
              <a:xfrm>
                <a:off x="7788123" y="2396643"/>
                <a:ext cx="12707" cy="24642"/>
              </a:xfrm>
              <a:custGeom>
                <a:avLst/>
                <a:gdLst>
                  <a:gd name="connsiteX0" fmla="*/ 174 w 12707"/>
                  <a:gd name="connsiteY0" fmla="*/ 56 h 24642"/>
                  <a:gd name="connsiteX1" fmla="*/ 174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74" y="56"/>
                    </a:moveTo>
                    <a:lnTo>
                      <a:pt x="174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24" name="Freeform: Shape 923">
                <a:extLst>
                  <a:ext uri="{FF2B5EF4-FFF2-40B4-BE49-F238E27FC236}">
                    <a16:creationId xmlns:a16="http://schemas.microsoft.com/office/drawing/2014/main" id="{E5DB0045-C824-45FE-8BFF-8FBE0A9291CB}"/>
                  </a:ext>
                </a:extLst>
              </p:cNvPr>
              <p:cNvSpPr/>
              <p:nvPr/>
            </p:nvSpPr>
            <p:spPr>
              <a:xfrm>
                <a:off x="7777144" y="2408964"/>
                <a:ext cx="21958" cy="12707"/>
              </a:xfrm>
              <a:custGeom>
                <a:avLst/>
                <a:gdLst>
                  <a:gd name="connsiteX0" fmla="*/ 22133 w 21958"/>
                  <a:gd name="connsiteY0" fmla="*/ 56 h 12707"/>
                  <a:gd name="connsiteX1" fmla="*/ 174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33" y="56"/>
                    </a:moveTo>
                    <a:lnTo>
                      <a:pt x="174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3" name="Graphic 6">
              <a:extLst>
                <a:ext uri="{FF2B5EF4-FFF2-40B4-BE49-F238E27FC236}">
                  <a16:creationId xmlns:a16="http://schemas.microsoft.com/office/drawing/2014/main" id="{20B8A5AF-39E6-4B74-B7F0-BE8D34833F4F}"/>
                </a:ext>
              </a:extLst>
            </p:cNvPr>
            <p:cNvGrpSpPr/>
            <p:nvPr/>
          </p:nvGrpSpPr>
          <p:grpSpPr>
            <a:xfrm>
              <a:off x="7775113" y="2387115"/>
              <a:ext cx="43200" cy="43200"/>
              <a:chOff x="7784641" y="2396643"/>
              <a:chExt cx="21958" cy="24642"/>
            </a:xfrm>
          </p:grpSpPr>
          <p:sp>
            <p:nvSpPr>
              <p:cNvPr id="921" name="Freeform: Shape 920">
                <a:extLst>
                  <a:ext uri="{FF2B5EF4-FFF2-40B4-BE49-F238E27FC236}">
                    <a16:creationId xmlns:a16="http://schemas.microsoft.com/office/drawing/2014/main" id="{F87836E1-EE89-4997-9D3E-ECC437B06C0E}"/>
                  </a:ext>
                </a:extLst>
              </p:cNvPr>
              <p:cNvSpPr/>
              <p:nvPr/>
            </p:nvSpPr>
            <p:spPr>
              <a:xfrm>
                <a:off x="7795621" y="2396643"/>
                <a:ext cx="12707" cy="24642"/>
              </a:xfrm>
              <a:custGeom>
                <a:avLst/>
                <a:gdLst>
                  <a:gd name="connsiteX0" fmla="*/ 175 w 12707"/>
                  <a:gd name="connsiteY0" fmla="*/ 56 h 24642"/>
                  <a:gd name="connsiteX1" fmla="*/ 175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75" y="56"/>
                    </a:moveTo>
                    <a:lnTo>
                      <a:pt x="175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22" name="Freeform: Shape 921">
                <a:extLst>
                  <a:ext uri="{FF2B5EF4-FFF2-40B4-BE49-F238E27FC236}">
                    <a16:creationId xmlns:a16="http://schemas.microsoft.com/office/drawing/2014/main" id="{A68D9760-B29E-417A-8A76-8B879913DD40}"/>
                  </a:ext>
                </a:extLst>
              </p:cNvPr>
              <p:cNvSpPr/>
              <p:nvPr/>
            </p:nvSpPr>
            <p:spPr>
              <a:xfrm>
                <a:off x="7784641" y="2408964"/>
                <a:ext cx="21958" cy="12707"/>
              </a:xfrm>
              <a:custGeom>
                <a:avLst/>
                <a:gdLst>
                  <a:gd name="connsiteX0" fmla="*/ 22134 w 21958"/>
                  <a:gd name="connsiteY0" fmla="*/ 56 h 12707"/>
                  <a:gd name="connsiteX1" fmla="*/ 175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34" y="56"/>
                    </a:moveTo>
                    <a:lnTo>
                      <a:pt x="175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4" name="Graphic 6">
              <a:extLst>
                <a:ext uri="{FF2B5EF4-FFF2-40B4-BE49-F238E27FC236}">
                  <a16:creationId xmlns:a16="http://schemas.microsoft.com/office/drawing/2014/main" id="{90F2B337-75A1-4F1E-8CAA-C9D2EC855790}"/>
                </a:ext>
              </a:extLst>
            </p:cNvPr>
            <p:cNvGrpSpPr/>
            <p:nvPr/>
          </p:nvGrpSpPr>
          <p:grpSpPr>
            <a:xfrm>
              <a:off x="7743217" y="2387115"/>
              <a:ext cx="43200" cy="43200"/>
              <a:chOff x="7752745" y="2396643"/>
              <a:chExt cx="21958" cy="24642"/>
            </a:xfrm>
          </p:grpSpPr>
          <p:sp>
            <p:nvSpPr>
              <p:cNvPr id="919" name="Freeform: Shape 918">
                <a:extLst>
                  <a:ext uri="{FF2B5EF4-FFF2-40B4-BE49-F238E27FC236}">
                    <a16:creationId xmlns:a16="http://schemas.microsoft.com/office/drawing/2014/main" id="{AD0C2085-F551-4021-806E-28ED49F41542}"/>
                  </a:ext>
                </a:extLst>
              </p:cNvPr>
              <p:cNvSpPr/>
              <p:nvPr/>
            </p:nvSpPr>
            <p:spPr>
              <a:xfrm>
                <a:off x="7763725" y="2396643"/>
                <a:ext cx="12707" cy="24642"/>
              </a:xfrm>
              <a:custGeom>
                <a:avLst/>
                <a:gdLst>
                  <a:gd name="connsiteX0" fmla="*/ 173 w 12707"/>
                  <a:gd name="connsiteY0" fmla="*/ 56 h 24642"/>
                  <a:gd name="connsiteX1" fmla="*/ 173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73" y="56"/>
                    </a:moveTo>
                    <a:lnTo>
                      <a:pt x="173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20" name="Freeform: Shape 919">
                <a:extLst>
                  <a:ext uri="{FF2B5EF4-FFF2-40B4-BE49-F238E27FC236}">
                    <a16:creationId xmlns:a16="http://schemas.microsoft.com/office/drawing/2014/main" id="{92200130-853D-4F36-BC95-2679D65FED2C}"/>
                  </a:ext>
                </a:extLst>
              </p:cNvPr>
              <p:cNvSpPr/>
              <p:nvPr/>
            </p:nvSpPr>
            <p:spPr>
              <a:xfrm>
                <a:off x="7752745" y="2408964"/>
                <a:ext cx="21958" cy="12707"/>
              </a:xfrm>
              <a:custGeom>
                <a:avLst/>
                <a:gdLst>
                  <a:gd name="connsiteX0" fmla="*/ 22131 w 21958"/>
                  <a:gd name="connsiteY0" fmla="*/ 56 h 12707"/>
                  <a:gd name="connsiteX1" fmla="*/ 173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31" y="56"/>
                    </a:moveTo>
                    <a:lnTo>
                      <a:pt x="173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5" name="Graphic 6">
              <a:extLst>
                <a:ext uri="{FF2B5EF4-FFF2-40B4-BE49-F238E27FC236}">
                  <a16:creationId xmlns:a16="http://schemas.microsoft.com/office/drawing/2014/main" id="{E613D8D6-310E-40BD-B7EE-91DBB0CA72D1}"/>
                </a:ext>
              </a:extLst>
            </p:cNvPr>
            <p:cNvGrpSpPr/>
            <p:nvPr/>
          </p:nvGrpSpPr>
          <p:grpSpPr>
            <a:xfrm>
              <a:off x="7715261" y="2387115"/>
              <a:ext cx="43200" cy="43200"/>
              <a:chOff x="7724789" y="2396643"/>
              <a:chExt cx="21958" cy="24642"/>
            </a:xfrm>
          </p:grpSpPr>
          <p:sp>
            <p:nvSpPr>
              <p:cNvPr id="917" name="Freeform: Shape 916">
                <a:extLst>
                  <a:ext uri="{FF2B5EF4-FFF2-40B4-BE49-F238E27FC236}">
                    <a16:creationId xmlns:a16="http://schemas.microsoft.com/office/drawing/2014/main" id="{0517423C-AB47-4E62-91C7-43752F3D0236}"/>
                  </a:ext>
                </a:extLst>
              </p:cNvPr>
              <p:cNvSpPr/>
              <p:nvPr/>
            </p:nvSpPr>
            <p:spPr>
              <a:xfrm>
                <a:off x="7735768" y="2396643"/>
                <a:ext cx="12707" cy="24642"/>
              </a:xfrm>
              <a:custGeom>
                <a:avLst/>
                <a:gdLst>
                  <a:gd name="connsiteX0" fmla="*/ 170 w 12707"/>
                  <a:gd name="connsiteY0" fmla="*/ 56 h 24642"/>
                  <a:gd name="connsiteX1" fmla="*/ 170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70" y="56"/>
                    </a:moveTo>
                    <a:lnTo>
                      <a:pt x="170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18" name="Freeform: Shape 917">
                <a:extLst>
                  <a:ext uri="{FF2B5EF4-FFF2-40B4-BE49-F238E27FC236}">
                    <a16:creationId xmlns:a16="http://schemas.microsoft.com/office/drawing/2014/main" id="{C3A15CFD-9BD2-46F9-8F6A-B0606BC53F66}"/>
                  </a:ext>
                </a:extLst>
              </p:cNvPr>
              <p:cNvSpPr/>
              <p:nvPr/>
            </p:nvSpPr>
            <p:spPr>
              <a:xfrm>
                <a:off x="7724789" y="2408964"/>
                <a:ext cx="21958" cy="12707"/>
              </a:xfrm>
              <a:custGeom>
                <a:avLst/>
                <a:gdLst>
                  <a:gd name="connsiteX0" fmla="*/ 22129 w 21958"/>
                  <a:gd name="connsiteY0" fmla="*/ 56 h 12707"/>
                  <a:gd name="connsiteX1" fmla="*/ 170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29" y="56"/>
                    </a:moveTo>
                    <a:lnTo>
                      <a:pt x="170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6" name="Graphic 6">
              <a:extLst>
                <a:ext uri="{FF2B5EF4-FFF2-40B4-BE49-F238E27FC236}">
                  <a16:creationId xmlns:a16="http://schemas.microsoft.com/office/drawing/2014/main" id="{194C0B4E-85D5-49F2-B9CA-CB3DEB706E2B}"/>
                </a:ext>
              </a:extLst>
            </p:cNvPr>
            <p:cNvGrpSpPr/>
            <p:nvPr/>
          </p:nvGrpSpPr>
          <p:grpSpPr>
            <a:xfrm>
              <a:off x="7564041" y="2387115"/>
              <a:ext cx="43200" cy="43200"/>
              <a:chOff x="7573569" y="2396643"/>
              <a:chExt cx="21958" cy="24642"/>
            </a:xfrm>
          </p:grpSpPr>
          <p:sp>
            <p:nvSpPr>
              <p:cNvPr id="915" name="Freeform: Shape 914">
                <a:extLst>
                  <a:ext uri="{FF2B5EF4-FFF2-40B4-BE49-F238E27FC236}">
                    <a16:creationId xmlns:a16="http://schemas.microsoft.com/office/drawing/2014/main" id="{7B8D0B32-F9EE-443B-BFBA-A973801C5909}"/>
                  </a:ext>
                </a:extLst>
              </p:cNvPr>
              <p:cNvSpPr/>
              <p:nvPr/>
            </p:nvSpPr>
            <p:spPr>
              <a:xfrm>
                <a:off x="7584548" y="2396643"/>
                <a:ext cx="12707" cy="24642"/>
              </a:xfrm>
              <a:custGeom>
                <a:avLst/>
                <a:gdLst>
                  <a:gd name="connsiteX0" fmla="*/ 158 w 12707"/>
                  <a:gd name="connsiteY0" fmla="*/ 56 h 24642"/>
                  <a:gd name="connsiteX1" fmla="*/ 158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8" y="56"/>
                    </a:moveTo>
                    <a:lnTo>
                      <a:pt x="158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16" name="Freeform: Shape 915">
                <a:extLst>
                  <a:ext uri="{FF2B5EF4-FFF2-40B4-BE49-F238E27FC236}">
                    <a16:creationId xmlns:a16="http://schemas.microsoft.com/office/drawing/2014/main" id="{226B609D-BAAF-4896-B076-BAA9BBD3DDC1}"/>
                  </a:ext>
                </a:extLst>
              </p:cNvPr>
              <p:cNvSpPr/>
              <p:nvPr/>
            </p:nvSpPr>
            <p:spPr>
              <a:xfrm>
                <a:off x="7573569" y="2408964"/>
                <a:ext cx="21958" cy="12707"/>
              </a:xfrm>
              <a:custGeom>
                <a:avLst/>
                <a:gdLst>
                  <a:gd name="connsiteX0" fmla="*/ 22117 w 21958"/>
                  <a:gd name="connsiteY0" fmla="*/ 56 h 12707"/>
                  <a:gd name="connsiteX1" fmla="*/ 158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17" y="56"/>
                    </a:moveTo>
                    <a:lnTo>
                      <a:pt x="158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7" name="Graphic 6">
              <a:extLst>
                <a:ext uri="{FF2B5EF4-FFF2-40B4-BE49-F238E27FC236}">
                  <a16:creationId xmlns:a16="http://schemas.microsoft.com/office/drawing/2014/main" id="{BE49DE86-0A3B-4B5A-A106-22B38356E674}"/>
                </a:ext>
              </a:extLst>
            </p:cNvPr>
            <p:cNvGrpSpPr/>
            <p:nvPr/>
          </p:nvGrpSpPr>
          <p:grpSpPr>
            <a:xfrm>
              <a:off x="7550698" y="2387115"/>
              <a:ext cx="43200" cy="43200"/>
              <a:chOff x="7560226" y="2396643"/>
              <a:chExt cx="21958" cy="24642"/>
            </a:xfrm>
          </p:grpSpPr>
          <p:sp>
            <p:nvSpPr>
              <p:cNvPr id="913" name="Freeform: Shape 912">
                <a:extLst>
                  <a:ext uri="{FF2B5EF4-FFF2-40B4-BE49-F238E27FC236}">
                    <a16:creationId xmlns:a16="http://schemas.microsoft.com/office/drawing/2014/main" id="{CD06A429-437B-47B5-A776-81F67B6E6567}"/>
                  </a:ext>
                </a:extLst>
              </p:cNvPr>
              <p:cNvSpPr/>
              <p:nvPr/>
            </p:nvSpPr>
            <p:spPr>
              <a:xfrm>
                <a:off x="7571205" y="2396643"/>
                <a:ext cx="12707" cy="24642"/>
              </a:xfrm>
              <a:custGeom>
                <a:avLst/>
                <a:gdLst>
                  <a:gd name="connsiteX0" fmla="*/ 157 w 12707"/>
                  <a:gd name="connsiteY0" fmla="*/ 56 h 24642"/>
                  <a:gd name="connsiteX1" fmla="*/ 157 w 12707"/>
                  <a:gd name="connsiteY1" fmla="*/ 2469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7" y="56"/>
                    </a:moveTo>
                    <a:lnTo>
                      <a:pt x="157" y="2469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14" name="Freeform: Shape 913">
                <a:extLst>
                  <a:ext uri="{FF2B5EF4-FFF2-40B4-BE49-F238E27FC236}">
                    <a16:creationId xmlns:a16="http://schemas.microsoft.com/office/drawing/2014/main" id="{6380B942-EF82-4FB8-BEB6-436B2F75C79A}"/>
                  </a:ext>
                </a:extLst>
              </p:cNvPr>
              <p:cNvSpPr/>
              <p:nvPr/>
            </p:nvSpPr>
            <p:spPr>
              <a:xfrm>
                <a:off x="7560226" y="2408964"/>
                <a:ext cx="21958" cy="12707"/>
              </a:xfrm>
              <a:custGeom>
                <a:avLst/>
                <a:gdLst>
                  <a:gd name="connsiteX0" fmla="*/ 22116 w 21958"/>
                  <a:gd name="connsiteY0" fmla="*/ 56 h 12707"/>
                  <a:gd name="connsiteX1" fmla="*/ 157 w 21958"/>
                  <a:gd name="connsiteY1" fmla="*/ 5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16" y="56"/>
                    </a:moveTo>
                    <a:lnTo>
                      <a:pt x="157" y="5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8" name="Graphic 6">
              <a:extLst>
                <a:ext uri="{FF2B5EF4-FFF2-40B4-BE49-F238E27FC236}">
                  <a16:creationId xmlns:a16="http://schemas.microsoft.com/office/drawing/2014/main" id="{DA3AC01C-D39A-4F64-B969-F3A30AEA6004}"/>
                </a:ext>
              </a:extLst>
            </p:cNvPr>
            <p:cNvGrpSpPr/>
            <p:nvPr/>
          </p:nvGrpSpPr>
          <p:grpSpPr>
            <a:xfrm>
              <a:off x="7528333" y="2319256"/>
              <a:ext cx="43200" cy="43200"/>
              <a:chOff x="7537861" y="2328784"/>
              <a:chExt cx="21958" cy="24642"/>
            </a:xfrm>
          </p:grpSpPr>
          <p:sp>
            <p:nvSpPr>
              <p:cNvPr id="911" name="Freeform: Shape 910">
                <a:extLst>
                  <a:ext uri="{FF2B5EF4-FFF2-40B4-BE49-F238E27FC236}">
                    <a16:creationId xmlns:a16="http://schemas.microsoft.com/office/drawing/2014/main" id="{8691CF17-7464-4F9B-97F9-E63233673B23}"/>
                  </a:ext>
                </a:extLst>
              </p:cNvPr>
              <p:cNvSpPr/>
              <p:nvPr/>
            </p:nvSpPr>
            <p:spPr>
              <a:xfrm>
                <a:off x="7548840" y="2328784"/>
                <a:ext cx="12707" cy="24642"/>
              </a:xfrm>
              <a:custGeom>
                <a:avLst/>
                <a:gdLst>
                  <a:gd name="connsiteX0" fmla="*/ 156 w 12707"/>
                  <a:gd name="connsiteY0" fmla="*/ 50 h 24642"/>
                  <a:gd name="connsiteX1" fmla="*/ 156 w 12707"/>
                  <a:gd name="connsiteY1" fmla="*/ 2469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6" y="50"/>
                    </a:moveTo>
                    <a:lnTo>
                      <a:pt x="156" y="2469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12" name="Freeform: Shape 911">
                <a:extLst>
                  <a:ext uri="{FF2B5EF4-FFF2-40B4-BE49-F238E27FC236}">
                    <a16:creationId xmlns:a16="http://schemas.microsoft.com/office/drawing/2014/main" id="{A24E8C45-317B-4CEE-91CB-A79109F05F44}"/>
                  </a:ext>
                </a:extLst>
              </p:cNvPr>
              <p:cNvSpPr/>
              <p:nvPr/>
            </p:nvSpPr>
            <p:spPr>
              <a:xfrm>
                <a:off x="7537861" y="2341105"/>
                <a:ext cx="21958" cy="12707"/>
              </a:xfrm>
              <a:custGeom>
                <a:avLst/>
                <a:gdLst>
                  <a:gd name="connsiteX0" fmla="*/ 22114 w 21958"/>
                  <a:gd name="connsiteY0" fmla="*/ 50 h 12707"/>
                  <a:gd name="connsiteX1" fmla="*/ 156 w 21958"/>
                  <a:gd name="connsiteY1" fmla="*/ 5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14" y="50"/>
                    </a:moveTo>
                    <a:lnTo>
                      <a:pt x="156" y="5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09" name="Graphic 6">
              <a:extLst>
                <a:ext uri="{FF2B5EF4-FFF2-40B4-BE49-F238E27FC236}">
                  <a16:creationId xmlns:a16="http://schemas.microsoft.com/office/drawing/2014/main" id="{7A56A86E-D171-4A50-B7F6-C09D41AF53C4}"/>
                </a:ext>
              </a:extLst>
            </p:cNvPr>
            <p:cNvGrpSpPr/>
            <p:nvPr/>
          </p:nvGrpSpPr>
          <p:grpSpPr>
            <a:xfrm>
              <a:off x="7525283" y="2319256"/>
              <a:ext cx="43200" cy="43200"/>
              <a:chOff x="7534811" y="2328784"/>
              <a:chExt cx="21958" cy="24642"/>
            </a:xfrm>
          </p:grpSpPr>
          <p:sp>
            <p:nvSpPr>
              <p:cNvPr id="909" name="Freeform: Shape 908">
                <a:extLst>
                  <a:ext uri="{FF2B5EF4-FFF2-40B4-BE49-F238E27FC236}">
                    <a16:creationId xmlns:a16="http://schemas.microsoft.com/office/drawing/2014/main" id="{8C544203-F640-418C-8C25-D16C70679D5B}"/>
                  </a:ext>
                </a:extLst>
              </p:cNvPr>
              <p:cNvSpPr/>
              <p:nvPr/>
            </p:nvSpPr>
            <p:spPr>
              <a:xfrm>
                <a:off x="7545790" y="2328784"/>
                <a:ext cx="12707" cy="24642"/>
              </a:xfrm>
              <a:custGeom>
                <a:avLst/>
                <a:gdLst>
                  <a:gd name="connsiteX0" fmla="*/ 155 w 12707"/>
                  <a:gd name="connsiteY0" fmla="*/ 50 h 24642"/>
                  <a:gd name="connsiteX1" fmla="*/ 155 w 12707"/>
                  <a:gd name="connsiteY1" fmla="*/ 2469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5" y="50"/>
                    </a:moveTo>
                    <a:lnTo>
                      <a:pt x="155" y="2469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10" name="Freeform: Shape 909">
                <a:extLst>
                  <a:ext uri="{FF2B5EF4-FFF2-40B4-BE49-F238E27FC236}">
                    <a16:creationId xmlns:a16="http://schemas.microsoft.com/office/drawing/2014/main" id="{8C72879E-F10A-490F-A75A-C235E2374029}"/>
                  </a:ext>
                </a:extLst>
              </p:cNvPr>
              <p:cNvSpPr/>
              <p:nvPr/>
            </p:nvSpPr>
            <p:spPr>
              <a:xfrm>
                <a:off x="7534811" y="2341105"/>
                <a:ext cx="21958" cy="12707"/>
              </a:xfrm>
              <a:custGeom>
                <a:avLst/>
                <a:gdLst>
                  <a:gd name="connsiteX0" fmla="*/ 22114 w 21958"/>
                  <a:gd name="connsiteY0" fmla="*/ 50 h 12707"/>
                  <a:gd name="connsiteX1" fmla="*/ 155 w 21958"/>
                  <a:gd name="connsiteY1" fmla="*/ 5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14" y="50"/>
                    </a:moveTo>
                    <a:lnTo>
                      <a:pt x="155" y="5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0" name="Graphic 6">
              <a:extLst>
                <a:ext uri="{FF2B5EF4-FFF2-40B4-BE49-F238E27FC236}">
                  <a16:creationId xmlns:a16="http://schemas.microsoft.com/office/drawing/2014/main" id="{62DA85AD-C889-4551-93F7-4F47C0033307}"/>
                </a:ext>
              </a:extLst>
            </p:cNvPr>
            <p:cNvGrpSpPr/>
            <p:nvPr/>
          </p:nvGrpSpPr>
          <p:grpSpPr>
            <a:xfrm>
              <a:off x="7523885" y="2319256"/>
              <a:ext cx="43200" cy="43200"/>
              <a:chOff x="7533413" y="2328784"/>
              <a:chExt cx="21958" cy="24642"/>
            </a:xfrm>
          </p:grpSpPr>
          <p:sp>
            <p:nvSpPr>
              <p:cNvPr id="907" name="Freeform: Shape 906">
                <a:extLst>
                  <a:ext uri="{FF2B5EF4-FFF2-40B4-BE49-F238E27FC236}">
                    <a16:creationId xmlns:a16="http://schemas.microsoft.com/office/drawing/2014/main" id="{B38F82D0-6EE9-4EFA-8613-7347EBED7D1C}"/>
                  </a:ext>
                </a:extLst>
              </p:cNvPr>
              <p:cNvSpPr/>
              <p:nvPr/>
            </p:nvSpPr>
            <p:spPr>
              <a:xfrm>
                <a:off x="7544392" y="2328784"/>
                <a:ext cx="12707" cy="24642"/>
              </a:xfrm>
              <a:custGeom>
                <a:avLst/>
                <a:gdLst>
                  <a:gd name="connsiteX0" fmla="*/ 155 w 12707"/>
                  <a:gd name="connsiteY0" fmla="*/ 50 h 24642"/>
                  <a:gd name="connsiteX1" fmla="*/ 155 w 12707"/>
                  <a:gd name="connsiteY1" fmla="*/ 2469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5" y="50"/>
                    </a:moveTo>
                    <a:lnTo>
                      <a:pt x="155" y="2469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08" name="Freeform: Shape 907">
                <a:extLst>
                  <a:ext uri="{FF2B5EF4-FFF2-40B4-BE49-F238E27FC236}">
                    <a16:creationId xmlns:a16="http://schemas.microsoft.com/office/drawing/2014/main" id="{80260DCF-E4D6-43BA-BA3C-7A0CDD1F5835}"/>
                  </a:ext>
                </a:extLst>
              </p:cNvPr>
              <p:cNvSpPr/>
              <p:nvPr/>
            </p:nvSpPr>
            <p:spPr>
              <a:xfrm>
                <a:off x="7533413" y="2341105"/>
                <a:ext cx="21958" cy="12707"/>
              </a:xfrm>
              <a:custGeom>
                <a:avLst/>
                <a:gdLst>
                  <a:gd name="connsiteX0" fmla="*/ 22114 w 21958"/>
                  <a:gd name="connsiteY0" fmla="*/ 50 h 12707"/>
                  <a:gd name="connsiteX1" fmla="*/ 155 w 21958"/>
                  <a:gd name="connsiteY1" fmla="*/ 5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14" y="50"/>
                    </a:moveTo>
                    <a:lnTo>
                      <a:pt x="155" y="5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1" name="Graphic 6">
              <a:extLst>
                <a:ext uri="{FF2B5EF4-FFF2-40B4-BE49-F238E27FC236}">
                  <a16:creationId xmlns:a16="http://schemas.microsoft.com/office/drawing/2014/main" id="{9C28D88E-232E-4511-BCA9-05FA171C211B}"/>
                </a:ext>
              </a:extLst>
            </p:cNvPr>
            <p:cNvGrpSpPr/>
            <p:nvPr/>
          </p:nvGrpSpPr>
          <p:grpSpPr>
            <a:xfrm>
              <a:off x="7460474" y="2259912"/>
              <a:ext cx="43200" cy="43200"/>
              <a:chOff x="7470002" y="2269440"/>
              <a:chExt cx="21958" cy="24642"/>
            </a:xfrm>
          </p:grpSpPr>
          <p:sp>
            <p:nvSpPr>
              <p:cNvPr id="905" name="Freeform: Shape 904">
                <a:extLst>
                  <a:ext uri="{FF2B5EF4-FFF2-40B4-BE49-F238E27FC236}">
                    <a16:creationId xmlns:a16="http://schemas.microsoft.com/office/drawing/2014/main" id="{5E787F38-B4E1-4904-859E-DCEBA089E209}"/>
                  </a:ext>
                </a:extLst>
              </p:cNvPr>
              <p:cNvSpPr/>
              <p:nvPr/>
            </p:nvSpPr>
            <p:spPr>
              <a:xfrm>
                <a:off x="7480981" y="2269440"/>
                <a:ext cx="12707" cy="24642"/>
              </a:xfrm>
              <a:custGeom>
                <a:avLst/>
                <a:gdLst>
                  <a:gd name="connsiteX0" fmla="*/ 150 w 12707"/>
                  <a:gd name="connsiteY0" fmla="*/ 46 h 24642"/>
                  <a:gd name="connsiteX1" fmla="*/ 150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0" y="46"/>
                    </a:moveTo>
                    <a:lnTo>
                      <a:pt x="150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06" name="Freeform: Shape 905">
                <a:extLst>
                  <a:ext uri="{FF2B5EF4-FFF2-40B4-BE49-F238E27FC236}">
                    <a16:creationId xmlns:a16="http://schemas.microsoft.com/office/drawing/2014/main" id="{76FC2AC9-A9E6-4A5D-AFA9-1D63226CC231}"/>
                  </a:ext>
                </a:extLst>
              </p:cNvPr>
              <p:cNvSpPr/>
              <p:nvPr/>
            </p:nvSpPr>
            <p:spPr>
              <a:xfrm>
                <a:off x="7470002" y="2281761"/>
                <a:ext cx="21958" cy="12707"/>
              </a:xfrm>
              <a:custGeom>
                <a:avLst/>
                <a:gdLst>
                  <a:gd name="connsiteX0" fmla="*/ 22109 w 21958"/>
                  <a:gd name="connsiteY0" fmla="*/ 46 h 12707"/>
                  <a:gd name="connsiteX1" fmla="*/ 150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9" y="46"/>
                    </a:moveTo>
                    <a:lnTo>
                      <a:pt x="150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2" name="Graphic 6">
              <a:extLst>
                <a:ext uri="{FF2B5EF4-FFF2-40B4-BE49-F238E27FC236}">
                  <a16:creationId xmlns:a16="http://schemas.microsoft.com/office/drawing/2014/main" id="{92BEFC0B-D152-4015-B4A4-49178D18C1AE}"/>
                </a:ext>
              </a:extLst>
            </p:cNvPr>
            <p:cNvGrpSpPr/>
            <p:nvPr/>
          </p:nvGrpSpPr>
          <p:grpSpPr>
            <a:xfrm>
              <a:off x="7484364" y="2259912"/>
              <a:ext cx="43200" cy="43200"/>
              <a:chOff x="7493892" y="2269440"/>
              <a:chExt cx="21958" cy="24642"/>
            </a:xfrm>
          </p:grpSpPr>
          <p:sp>
            <p:nvSpPr>
              <p:cNvPr id="903" name="Freeform: Shape 902">
                <a:extLst>
                  <a:ext uri="{FF2B5EF4-FFF2-40B4-BE49-F238E27FC236}">
                    <a16:creationId xmlns:a16="http://schemas.microsoft.com/office/drawing/2014/main" id="{19DE627E-8106-4B6A-88B5-D4F836B7072D}"/>
                  </a:ext>
                </a:extLst>
              </p:cNvPr>
              <p:cNvSpPr/>
              <p:nvPr/>
            </p:nvSpPr>
            <p:spPr>
              <a:xfrm>
                <a:off x="7504872" y="2269440"/>
                <a:ext cx="12707" cy="24642"/>
              </a:xfrm>
              <a:custGeom>
                <a:avLst/>
                <a:gdLst>
                  <a:gd name="connsiteX0" fmla="*/ 152 w 12707"/>
                  <a:gd name="connsiteY0" fmla="*/ 46 h 24642"/>
                  <a:gd name="connsiteX1" fmla="*/ 152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52" y="46"/>
                    </a:moveTo>
                    <a:lnTo>
                      <a:pt x="152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04" name="Freeform: Shape 903">
                <a:extLst>
                  <a:ext uri="{FF2B5EF4-FFF2-40B4-BE49-F238E27FC236}">
                    <a16:creationId xmlns:a16="http://schemas.microsoft.com/office/drawing/2014/main" id="{2C615632-A982-4B9E-959C-5F76923C55DB}"/>
                  </a:ext>
                </a:extLst>
              </p:cNvPr>
              <p:cNvSpPr/>
              <p:nvPr/>
            </p:nvSpPr>
            <p:spPr>
              <a:xfrm>
                <a:off x="7493892" y="2281761"/>
                <a:ext cx="21958" cy="12707"/>
              </a:xfrm>
              <a:custGeom>
                <a:avLst/>
                <a:gdLst>
                  <a:gd name="connsiteX0" fmla="*/ 22111 w 21958"/>
                  <a:gd name="connsiteY0" fmla="*/ 46 h 12707"/>
                  <a:gd name="connsiteX1" fmla="*/ 152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11" y="46"/>
                    </a:moveTo>
                    <a:lnTo>
                      <a:pt x="152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3" name="Graphic 6">
              <a:extLst>
                <a:ext uri="{FF2B5EF4-FFF2-40B4-BE49-F238E27FC236}">
                  <a16:creationId xmlns:a16="http://schemas.microsoft.com/office/drawing/2014/main" id="{06EBD6D7-8819-4E5F-94B5-C609C14E47E1}"/>
                </a:ext>
              </a:extLst>
            </p:cNvPr>
            <p:cNvGrpSpPr/>
            <p:nvPr/>
          </p:nvGrpSpPr>
          <p:grpSpPr>
            <a:xfrm>
              <a:off x="7420318" y="2259912"/>
              <a:ext cx="43200" cy="43200"/>
              <a:chOff x="7429846" y="2269440"/>
              <a:chExt cx="21958" cy="24642"/>
            </a:xfrm>
          </p:grpSpPr>
          <p:sp>
            <p:nvSpPr>
              <p:cNvPr id="901" name="Freeform: Shape 900">
                <a:extLst>
                  <a:ext uri="{FF2B5EF4-FFF2-40B4-BE49-F238E27FC236}">
                    <a16:creationId xmlns:a16="http://schemas.microsoft.com/office/drawing/2014/main" id="{C41C2CA4-A224-4C49-912A-98E1B635157F}"/>
                  </a:ext>
                </a:extLst>
              </p:cNvPr>
              <p:cNvSpPr/>
              <p:nvPr/>
            </p:nvSpPr>
            <p:spPr>
              <a:xfrm>
                <a:off x="7440826" y="2269440"/>
                <a:ext cx="12707" cy="24642"/>
              </a:xfrm>
              <a:custGeom>
                <a:avLst/>
                <a:gdLst>
                  <a:gd name="connsiteX0" fmla="*/ 147 w 12707"/>
                  <a:gd name="connsiteY0" fmla="*/ 46 h 24642"/>
                  <a:gd name="connsiteX1" fmla="*/ 147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7" y="46"/>
                    </a:moveTo>
                    <a:lnTo>
                      <a:pt x="147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02" name="Freeform: Shape 901">
                <a:extLst>
                  <a:ext uri="{FF2B5EF4-FFF2-40B4-BE49-F238E27FC236}">
                    <a16:creationId xmlns:a16="http://schemas.microsoft.com/office/drawing/2014/main" id="{6467E761-F8D1-41A2-B01B-6385B2C6C0DB}"/>
                  </a:ext>
                </a:extLst>
              </p:cNvPr>
              <p:cNvSpPr/>
              <p:nvPr/>
            </p:nvSpPr>
            <p:spPr>
              <a:xfrm>
                <a:off x="7429846" y="2281761"/>
                <a:ext cx="21958" cy="12707"/>
              </a:xfrm>
              <a:custGeom>
                <a:avLst/>
                <a:gdLst>
                  <a:gd name="connsiteX0" fmla="*/ 22106 w 21958"/>
                  <a:gd name="connsiteY0" fmla="*/ 46 h 12707"/>
                  <a:gd name="connsiteX1" fmla="*/ 147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6" y="46"/>
                    </a:moveTo>
                    <a:lnTo>
                      <a:pt x="147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4" name="Graphic 6">
              <a:extLst>
                <a:ext uri="{FF2B5EF4-FFF2-40B4-BE49-F238E27FC236}">
                  <a16:creationId xmlns:a16="http://schemas.microsoft.com/office/drawing/2014/main" id="{C27DC8BF-0D81-4C2C-B1A1-CA9B7FAABA57}"/>
                </a:ext>
              </a:extLst>
            </p:cNvPr>
            <p:cNvGrpSpPr/>
            <p:nvPr/>
          </p:nvGrpSpPr>
          <p:grpSpPr>
            <a:xfrm>
              <a:off x="7380798" y="2259912"/>
              <a:ext cx="43200" cy="43200"/>
              <a:chOff x="7390326" y="2269440"/>
              <a:chExt cx="21958" cy="24642"/>
            </a:xfrm>
          </p:grpSpPr>
          <p:sp>
            <p:nvSpPr>
              <p:cNvPr id="899" name="Freeform: Shape 898">
                <a:extLst>
                  <a:ext uri="{FF2B5EF4-FFF2-40B4-BE49-F238E27FC236}">
                    <a16:creationId xmlns:a16="http://schemas.microsoft.com/office/drawing/2014/main" id="{154D2A8B-31A8-4939-BD6E-59D604E0BD65}"/>
                  </a:ext>
                </a:extLst>
              </p:cNvPr>
              <p:cNvSpPr/>
              <p:nvPr/>
            </p:nvSpPr>
            <p:spPr>
              <a:xfrm>
                <a:off x="7401305" y="2269440"/>
                <a:ext cx="12707" cy="24642"/>
              </a:xfrm>
              <a:custGeom>
                <a:avLst/>
                <a:gdLst>
                  <a:gd name="connsiteX0" fmla="*/ 144 w 12707"/>
                  <a:gd name="connsiteY0" fmla="*/ 46 h 24642"/>
                  <a:gd name="connsiteX1" fmla="*/ 144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4" y="46"/>
                    </a:moveTo>
                    <a:lnTo>
                      <a:pt x="144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900" name="Freeform: Shape 899">
                <a:extLst>
                  <a:ext uri="{FF2B5EF4-FFF2-40B4-BE49-F238E27FC236}">
                    <a16:creationId xmlns:a16="http://schemas.microsoft.com/office/drawing/2014/main" id="{77F2356C-5978-4470-BD20-5B8A44851525}"/>
                  </a:ext>
                </a:extLst>
              </p:cNvPr>
              <p:cNvSpPr/>
              <p:nvPr/>
            </p:nvSpPr>
            <p:spPr>
              <a:xfrm>
                <a:off x="7390326" y="2281761"/>
                <a:ext cx="21958" cy="12707"/>
              </a:xfrm>
              <a:custGeom>
                <a:avLst/>
                <a:gdLst>
                  <a:gd name="connsiteX0" fmla="*/ 22103 w 21958"/>
                  <a:gd name="connsiteY0" fmla="*/ 46 h 12707"/>
                  <a:gd name="connsiteX1" fmla="*/ 144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3" y="46"/>
                    </a:moveTo>
                    <a:lnTo>
                      <a:pt x="144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5" name="Graphic 6">
              <a:extLst>
                <a:ext uri="{FF2B5EF4-FFF2-40B4-BE49-F238E27FC236}">
                  <a16:creationId xmlns:a16="http://schemas.microsoft.com/office/drawing/2014/main" id="{B32C06C5-7C1F-4923-B6EF-B4CA156107F2}"/>
                </a:ext>
              </a:extLst>
            </p:cNvPr>
            <p:cNvGrpSpPr/>
            <p:nvPr/>
          </p:nvGrpSpPr>
          <p:grpSpPr>
            <a:xfrm>
              <a:off x="7392616" y="2259912"/>
              <a:ext cx="43200" cy="43200"/>
              <a:chOff x="7402144" y="2269440"/>
              <a:chExt cx="21958" cy="24642"/>
            </a:xfrm>
          </p:grpSpPr>
          <p:sp>
            <p:nvSpPr>
              <p:cNvPr id="897" name="Freeform: Shape 896">
                <a:extLst>
                  <a:ext uri="{FF2B5EF4-FFF2-40B4-BE49-F238E27FC236}">
                    <a16:creationId xmlns:a16="http://schemas.microsoft.com/office/drawing/2014/main" id="{CBCC2E8B-C111-418C-8F3A-4BA5586B1BFA}"/>
                  </a:ext>
                </a:extLst>
              </p:cNvPr>
              <p:cNvSpPr/>
              <p:nvPr/>
            </p:nvSpPr>
            <p:spPr>
              <a:xfrm>
                <a:off x="7413123" y="2269440"/>
                <a:ext cx="12707" cy="24642"/>
              </a:xfrm>
              <a:custGeom>
                <a:avLst/>
                <a:gdLst>
                  <a:gd name="connsiteX0" fmla="*/ 145 w 12707"/>
                  <a:gd name="connsiteY0" fmla="*/ 46 h 24642"/>
                  <a:gd name="connsiteX1" fmla="*/ 145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5" y="46"/>
                    </a:moveTo>
                    <a:lnTo>
                      <a:pt x="145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98" name="Freeform: Shape 897">
                <a:extLst>
                  <a:ext uri="{FF2B5EF4-FFF2-40B4-BE49-F238E27FC236}">
                    <a16:creationId xmlns:a16="http://schemas.microsoft.com/office/drawing/2014/main" id="{7ADB1173-63AB-4B47-BC88-5D1433A57615}"/>
                  </a:ext>
                </a:extLst>
              </p:cNvPr>
              <p:cNvSpPr/>
              <p:nvPr/>
            </p:nvSpPr>
            <p:spPr>
              <a:xfrm>
                <a:off x="7402144" y="2281761"/>
                <a:ext cx="21958" cy="12707"/>
              </a:xfrm>
              <a:custGeom>
                <a:avLst/>
                <a:gdLst>
                  <a:gd name="connsiteX0" fmla="*/ 22104 w 21958"/>
                  <a:gd name="connsiteY0" fmla="*/ 46 h 12707"/>
                  <a:gd name="connsiteX1" fmla="*/ 145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4" y="46"/>
                    </a:moveTo>
                    <a:lnTo>
                      <a:pt x="145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6" name="Graphic 6">
              <a:extLst>
                <a:ext uri="{FF2B5EF4-FFF2-40B4-BE49-F238E27FC236}">
                  <a16:creationId xmlns:a16="http://schemas.microsoft.com/office/drawing/2014/main" id="{3B110047-6A16-445C-82F6-7F218FFBE59A}"/>
                </a:ext>
              </a:extLst>
            </p:cNvPr>
            <p:cNvGrpSpPr/>
            <p:nvPr/>
          </p:nvGrpSpPr>
          <p:grpSpPr>
            <a:xfrm>
              <a:off x="7404434" y="2259912"/>
              <a:ext cx="43200" cy="43200"/>
              <a:chOff x="7413962" y="2269440"/>
              <a:chExt cx="21958" cy="24642"/>
            </a:xfrm>
          </p:grpSpPr>
          <p:sp>
            <p:nvSpPr>
              <p:cNvPr id="895" name="Freeform: Shape 894">
                <a:extLst>
                  <a:ext uri="{FF2B5EF4-FFF2-40B4-BE49-F238E27FC236}">
                    <a16:creationId xmlns:a16="http://schemas.microsoft.com/office/drawing/2014/main" id="{69F818E8-A623-40DE-AA4F-9542D6752462}"/>
                  </a:ext>
                </a:extLst>
              </p:cNvPr>
              <p:cNvSpPr/>
              <p:nvPr/>
            </p:nvSpPr>
            <p:spPr>
              <a:xfrm>
                <a:off x="7424941" y="2269440"/>
                <a:ext cx="12707" cy="24642"/>
              </a:xfrm>
              <a:custGeom>
                <a:avLst/>
                <a:gdLst>
                  <a:gd name="connsiteX0" fmla="*/ 146 w 12707"/>
                  <a:gd name="connsiteY0" fmla="*/ 46 h 24642"/>
                  <a:gd name="connsiteX1" fmla="*/ 146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6" y="46"/>
                    </a:moveTo>
                    <a:lnTo>
                      <a:pt x="146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96" name="Freeform: Shape 895">
                <a:extLst>
                  <a:ext uri="{FF2B5EF4-FFF2-40B4-BE49-F238E27FC236}">
                    <a16:creationId xmlns:a16="http://schemas.microsoft.com/office/drawing/2014/main" id="{4D9DA24B-5B46-4E5B-9CAA-324B924AED1D}"/>
                  </a:ext>
                </a:extLst>
              </p:cNvPr>
              <p:cNvSpPr/>
              <p:nvPr/>
            </p:nvSpPr>
            <p:spPr>
              <a:xfrm>
                <a:off x="7413962" y="2281761"/>
                <a:ext cx="21958" cy="12707"/>
              </a:xfrm>
              <a:custGeom>
                <a:avLst/>
                <a:gdLst>
                  <a:gd name="connsiteX0" fmla="*/ 22105 w 21958"/>
                  <a:gd name="connsiteY0" fmla="*/ 46 h 12707"/>
                  <a:gd name="connsiteX1" fmla="*/ 146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5" y="46"/>
                    </a:moveTo>
                    <a:lnTo>
                      <a:pt x="146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7" name="Graphic 6">
              <a:extLst>
                <a:ext uri="{FF2B5EF4-FFF2-40B4-BE49-F238E27FC236}">
                  <a16:creationId xmlns:a16="http://schemas.microsoft.com/office/drawing/2014/main" id="{7690AA0E-CB11-4892-9E6F-B328C3A26463}"/>
                </a:ext>
              </a:extLst>
            </p:cNvPr>
            <p:cNvGrpSpPr/>
            <p:nvPr/>
          </p:nvGrpSpPr>
          <p:grpSpPr>
            <a:xfrm>
              <a:off x="7406848" y="2259912"/>
              <a:ext cx="43200" cy="43200"/>
              <a:chOff x="7416376" y="2269440"/>
              <a:chExt cx="21958" cy="24642"/>
            </a:xfrm>
          </p:grpSpPr>
          <p:sp>
            <p:nvSpPr>
              <p:cNvPr id="893" name="Freeform: Shape 892">
                <a:extLst>
                  <a:ext uri="{FF2B5EF4-FFF2-40B4-BE49-F238E27FC236}">
                    <a16:creationId xmlns:a16="http://schemas.microsoft.com/office/drawing/2014/main" id="{6E73E245-E151-46B7-8947-5654A2E71CC0}"/>
                  </a:ext>
                </a:extLst>
              </p:cNvPr>
              <p:cNvSpPr/>
              <p:nvPr/>
            </p:nvSpPr>
            <p:spPr>
              <a:xfrm>
                <a:off x="7427356" y="2269440"/>
                <a:ext cx="12707" cy="24642"/>
              </a:xfrm>
              <a:custGeom>
                <a:avLst/>
                <a:gdLst>
                  <a:gd name="connsiteX0" fmla="*/ 146 w 12707"/>
                  <a:gd name="connsiteY0" fmla="*/ 46 h 24642"/>
                  <a:gd name="connsiteX1" fmla="*/ 146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6" y="46"/>
                    </a:moveTo>
                    <a:lnTo>
                      <a:pt x="146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94" name="Freeform: Shape 893">
                <a:extLst>
                  <a:ext uri="{FF2B5EF4-FFF2-40B4-BE49-F238E27FC236}">
                    <a16:creationId xmlns:a16="http://schemas.microsoft.com/office/drawing/2014/main" id="{8F78A0E7-E33C-48C5-8D7F-BBAFD1A4FD88}"/>
                  </a:ext>
                </a:extLst>
              </p:cNvPr>
              <p:cNvSpPr/>
              <p:nvPr/>
            </p:nvSpPr>
            <p:spPr>
              <a:xfrm>
                <a:off x="7416376" y="2281761"/>
                <a:ext cx="21958" cy="12707"/>
              </a:xfrm>
              <a:custGeom>
                <a:avLst/>
                <a:gdLst>
                  <a:gd name="connsiteX0" fmla="*/ 22105 w 21958"/>
                  <a:gd name="connsiteY0" fmla="*/ 46 h 12707"/>
                  <a:gd name="connsiteX1" fmla="*/ 146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5" y="46"/>
                    </a:moveTo>
                    <a:lnTo>
                      <a:pt x="146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8" name="Graphic 6">
              <a:extLst>
                <a:ext uri="{FF2B5EF4-FFF2-40B4-BE49-F238E27FC236}">
                  <a16:creationId xmlns:a16="http://schemas.microsoft.com/office/drawing/2014/main" id="{C42E7C8E-8EF9-4785-81B4-0676DCF95161}"/>
                </a:ext>
              </a:extLst>
            </p:cNvPr>
            <p:cNvGrpSpPr/>
            <p:nvPr/>
          </p:nvGrpSpPr>
          <p:grpSpPr>
            <a:xfrm>
              <a:off x="7408627" y="2259912"/>
              <a:ext cx="43200" cy="43200"/>
              <a:chOff x="7418155" y="2269440"/>
              <a:chExt cx="21958" cy="24642"/>
            </a:xfrm>
          </p:grpSpPr>
          <p:sp>
            <p:nvSpPr>
              <p:cNvPr id="891" name="Freeform: Shape 890">
                <a:extLst>
                  <a:ext uri="{FF2B5EF4-FFF2-40B4-BE49-F238E27FC236}">
                    <a16:creationId xmlns:a16="http://schemas.microsoft.com/office/drawing/2014/main" id="{5BA362D3-308A-4E24-ABC4-B26E10ADF076}"/>
                  </a:ext>
                </a:extLst>
              </p:cNvPr>
              <p:cNvSpPr/>
              <p:nvPr/>
            </p:nvSpPr>
            <p:spPr>
              <a:xfrm>
                <a:off x="7429135" y="2269440"/>
                <a:ext cx="12707" cy="24642"/>
              </a:xfrm>
              <a:custGeom>
                <a:avLst/>
                <a:gdLst>
                  <a:gd name="connsiteX0" fmla="*/ 146 w 12707"/>
                  <a:gd name="connsiteY0" fmla="*/ 46 h 24642"/>
                  <a:gd name="connsiteX1" fmla="*/ 146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6" y="46"/>
                    </a:moveTo>
                    <a:lnTo>
                      <a:pt x="146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92" name="Freeform: Shape 891">
                <a:extLst>
                  <a:ext uri="{FF2B5EF4-FFF2-40B4-BE49-F238E27FC236}">
                    <a16:creationId xmlns:a16="http://schemas.microsoft.com/office/drawing/2014/main" id="{91010CA5-9CB9-4595-83BE-D869E91839DA}"/>
                  </a:ext>
                </a:extLst>
              </p:cNvPr>
              <p:cNvSpPr/>
              <p:nvPr/>
            </p:nvSpPr>
            <p:spPr>
              <a:xfrm>
                <a:off x="7418155" y="2281761"/>
                <a:ext cx="21958" cy="12707"/>
              </a:xfrm>
              <a:custGeom>
                <a:avLst/>
                <a:gdLst>
                  <a:gd name="connsiteX0" fmla="*/ 22105 w 21958"/>
                  <a:gd name="connsiteY0" fmla="*/ 46 h 12707"/>
                  <a:gd name="connsiteX1" fmla="*/ 146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5" y="46"/>
                    </a:moveTo>
                    <a:lnTo>
                      <a:pt x="146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19" name="Graphic 6">
              <a:extLst>
                <a:ext uri="{FF2B5EF4-FFF2-40B4-BE49-F238E27FC236}">
                  <a16:creationId xmlns:a16="http://schemas.microsoft.com/office/drawing/2014/main" id="{A66FF70C-936B-4A67-863E-42DE37BC0A9E}"/>
                </a:ext>
              </a:extLst>
            </p:cNvPr>
            <p:cNvGrpSpPr/>
            <p:nvPr/>
          </p:nvGrpSpPr>
          <p:grpSpPr>
            <a:xfrm>
              <a:off x="7368980" y="2259912"/>
              <a:ext cx="43200" cy="43200"/>
              <a:chOff x="7378508" y="2269440"/>
              <a:chExt cx="21958" cy="24642"/>
            </a:xfrm>
          </p:grpSpPr>
          <p:sp>
            <p:nvSpPr>
              <p:cNvPr id="889" name="Freeform: Shape 888">
                <a:extLst>
                  <a:ext uri="{FF2B5EF4-FFF2-40B4-BE49-F238E27FC236}">
                    <a16:creationId xmlns:a16="http://schemas.microsoft.com/office/drawing/2014/main" id="{83C626FC-7DDF-42B0-9BEE-EAE2716D74D4}"/>
                  </a:ext>
                </a:extLst>
              </p:cNvPr>
              <p:cNvSpPr/>
              <p:nvPr/>
            </p:nvSpPr>
            <p:spPr>
              <a:xfrm>
                <a:off x="7389487" y="2269440"/>
                <a:ext cx="12707" cy="24642"/>
              </a:xfrm>
              <a:custGeom>
                <a:avLst/>
                <a:gdLst>
                  <a:gd name="connsiteX0" fmla="*/ 143 w 12707"/>
                  <a:gd name="connsiteY0" fmla="*/ 46 h 24642"/>
                  <a:gd name="connsiteX1" fmla="*/ 143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3" y="46"/>
                    </a:moveTo>
                    <a:lnTo>
                      <a:pt x="143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90" name="Freeform: Shape 889">
                <a:extLst>
                  <a:ext uri="{FF2B5EF4-FFF2-40B4-BE49-F238E27FC236}">
                    <a16:creationId xmlns:a16="http://schemas.microsoft.com/office/drawing/2014/main" id="{8491C826-0BC3-4B2E-95C4-ACED6E198FEA}"/>
                  </a:ext>
                </a:extLst>
              </p:cNvPr>
              <p:cNvSpPr/>
              <p:nvPr/>
            </p:nvSpPr>
            <p:spPr>
              <a:xfrm>
                <a:off x="7378508" y="2281761"/>
                <a:ext cx="21958" cy="12707"/>
              </a:xfrm>
              <a:custGeom>
                <a:avLst/>
                <a:gdLst>
                  <a:gd name="connsiteX0" fmla="*/ 22102 w 21958"/>
                  <a:gd name="connsiteY0" fmla="*/ 46 h 12707"/>
                  <a:gd name="connsiteX1" fmla="*/ 143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2" y="46"/>
                    </a:moveTo>
                    <a:lnTo>
                      <a:pt x="143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0" name="Graphic 6">
              <a:extLst>
                <a:ext uri="{FF2B5EF4-FFF2-40B4-BE49-F238E27FC236}">
                  <a16:creationId xmlns:a16="http://schemas.microsoft.com/office/drawing/2014/main" id="{32642767-0C06-4533-A12F-0D1F95F145F4}"/>
                </a:ext>
              </a:extLst>
            </p:cNvPr>
            <p:cNvGrpSpPr/>
            <p:nvPr/>
          </p:nvGrpSpPr>
          <p:grpSpPr>
            <a:xfrm>
              <a:off x="7372411" y="2259912"/>
              <a:ext cx="43200" cy="43200"/>
              <a:chOff x="7381939" y="2269440"/>
              <a:chExt cx="21958" cy="24642"/>
            </a:xfrm>
          </p:grpSpPr>
          <p:sp>
            <p:nvSpPr>
              <p:cNvPr id="887" name="Freeform: Shape 886">
                <a:extLst>
                  <a:ext uri="{FF2B5EF4-FFF2-40B4-BE49-F238E27FC236}">
                    <a16:creationId xmlns:a16="http://schemas.microsoft.com/office/drawing/2014/main" id="{0C21186C-6ED9-4C38-A26D-66A2967FB463}"/>
                  </a:ext>
                </a:extLst>
              </p:cNvPr>
              <p:cNvSpPr/>
              <p:nvPr/>
            </p:nvSpPr>
            <p:spPr>
              <a:xfrm>
                <a:off x="7392918" y="2269440"/>
                <a:ext cx="12707" cy="24642"/>
              </a:xfrm>
              <a:custGeom>
                <a:avLst/>
                <a:gdLst>
                  <a:gd name="connsiteX0" fmla="*/ 143 w 12707"/>
                  <a:gd name="connsiteY0" fmla="*/ 46 h 24642"/>
                  <a:gd name="connsiteX1" fmla="*/ 143 w 12707"/>
                  <a:gd name="connsiteY1" fmla="*/ 2468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43" y="46"/>
                    </a:moveTo>
                    <a:lnTo>
                      <a:pt x="143" y="2468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88" name="Freeform: Shape 887">
                <a:extLst>
                  <a:ext uri="{FF2B5EF4-FFF2-40B4-BE49-F238E27FC236}">
                    <a16:creationId xmlns:a16="http://schemas.microsoft.com/office/drawing/2014/main" id="{27D80040-9F03-4FB5-B62B-40111B967BD1}"/>
                  </a:ext>
                </a:extLst>
              </p:cNvPr>
              <p:cNvSpPr/>
              <p:nvPr/>
            </p:nvSpPr>
            <p:spPr>
              <a:xfrm>
                <a:off x="7381939" y="2281761"/>
                <a:ext cx="21958" cy="12707"/>
              </a:xfrm>
              <a:custGeom>
                <a:avLst/>
                <a:gdLst>
                  <a:gd name="connsiteX0" fmla="*/ 22102 w 21958"/>
                  <a:gd name="connsiteY0" fmla="*/ 46 h 12707"/>
                  <a:gd name="connsiteX1" fmla="*/ 143 w 21958"/>
                  <a:gd name="connsiteY1" fmla="*/ 4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102" y="46"/>
                    </a:moveTo>
                    <a:lnTo>
                      <a:pt x="143" y="4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1" name="Graphic 6">
              <a:extLst>
                <a:ext uri="{FF2B5EF4-FFF2-40B4-BE49-F238E27FC236}">
                  <a16:creationId xmlns:a16="http://schemas.microsoft.com/office/drawing/2014/main" id="{5FC5DAA1-F018-474B-A8CD-4EA014EA43F3}"/>
                </a:ext>
              </a:extLst>
            </p:cNvPr>
            <p:cNvGrpSpPr/>
            <p:nvPr/>
          </p:nvGrpSpPr>
          <p:grpSpPr>
            <a:xfrm>
              <a:off x="7312685" y="2225728"/>
              <a:ext cx="43200" cy="43200"/>
              <a:chOff x="7322213" y="2235256"/>
              <a:chExt cx="21958" cy="24642"/>
            </a:xfrm>
          </p:grpSpPr>
          <p:sp>
            <p:nvSpPr>
              <p:cNvPr id="885" name="Freeform: Shape 884">
                <a:extLst>
                  <a:ext uri="{FF2B5EF4-FFF2-40B4-BE49-F238E27FC236}">
                    <a16:creationId xmlns:a16="http://schemas.microsoft.com/office/drawing/2014/main" id="{5CDD895A-47A2-454F-9C40-23BBDA1A66FB}"/>
                  </a:ext>
                </a:extLst>
              </p:cNvPr>
              <p:cNvSpPr/>
              <p:nvPr/>
            </p:nvSpPr>
            <p:spPr>
              <a:xfrm>
                <a:off x="7333192" y="2235256"/>
                <a:ext cx="12707" cy="24642"/>
              </a:xfrm>
              <a:custGeom>
                <a:avLst/>
                <a:gdLst>
                  <a:gd name="connsiteX0" fmla="*/ 139 w 12707"/>
                  <a:gd name="connsiteY0" fmla="*/ 43 h 24642"/>
                  <a:gd name="connsiteX1" fmla="*/ 139 w 12707"/>
                  <a:gd name="connsiteY1" fmla="*/ 24685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39" y="43"/>
                    </a:moveTo>
                    <a:lnTo>
                      <a:pt x="139" y="24685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86" name="Freeform: Shape 885">
                <a:extLst>
                  <a:ext uri="{FF2B5EF4-FFF2-40B4-BE49-F238E27FC236}">
                    <a16:creationId xmlns:a16="http://schemas.microsoft.com/office/drawing/2014/main" id="{BB62FCF0-27FB-4026-A604-AED50F6D6818}"/>
                  </a:ext>
                </a:extLst>
              </p:cNvPr>
              <p:cNvSpPr/>
              <p:nvPr/>
            </p:nvSpPr>
            <p:spPr>
              <a:xfrm>
                <a:off x="7322213" y="2247578"/>
                <a:ext cx="21958" cy="12707"/>
              </a:xfrm>
              <a:custGeom>
                <a:avLst/>
                <a:gdLst>
                  <a:gd name="connsiteX0" fmla="*/ 22097 w 21958"/>
                  <a:gd name="connsiteY0" fmla="*/ 43 h 12707"/>
                  <a:gd name="connsiteX1" fmla="*/ 139 w 21958"/>
                  <a:gd name="connsiteY1" fmla="*/ 43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97" y="43"/>
                    </a:moveTo>
                    <a:lnTo>
                      <a:pt x="139" y="4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2" name="Graphic 6">
              <a:extLst>
                <a:ext uri="{FF2B5EF4-FFF2-40B4-BE49-F238E27FC236}">
                  <a16:creationId xmlns:a16="http://schemas.microsoft.com/office/drawing/2014/main" id="{2F188D99-3C6C-43E6-BB66-0FB10992F12A}"/>
                </a:ext>
              </a:extLst>
            </p:cNvPr>
            <p:cNvGrpSpPr/>
            <p:nvPr/>
          </p:nvGrpSpPr>
          <p:grpSpPr>
            <a:xfrm>
              <a:off x="7288922" y="2225728"/>
              <a:ext cx="43200" cy="43200"/>
              <a:chOff x="7298450" y="2235256"/>
              <a:chExt cx="21958" cy="24642"/>
            </a:xfrm>
          </p:grpSpPr>
          <p:sp>
            <p:nvSpPr>
              <p:cNvPr id="883" name="Freeform: Shape 882">
                <a:extLst>
                  <a:ext uri="{FF2B5EF4-FFF2-40B4-BE49-F238E27FC236}">
                    <a16:creationId xmlns:a16="http://schemas.microsoft.com/office/drawing/2014/main" id="{5CB34B43-B1F1-43D8-80F0-B9691CCBBAA4}"/>
                  </a:ext>
                </a:extLst>
              </p:cNvPr>
              <p:cNvSpPr/>
              <p:nvPr/>
            </p:nvSpPr>
            <p:spPr>
              <a:xfrm>
                <a:off x="7309429" y="2235256"/>
                <a:ext cx="12707" cy="24642"/>
              </a:xfrm>
              <a:custGeom>
                <a:avLst/>
                <a:gdLst>
                  <a:gd name="connsiteX0" fmla="*/ 137 w 12707"/>
                  <a:gd name="connsiteY0" fmla="*/ 43 h 24642"/>
                  <a:gd name="connsiteX1" fmla="*/ 137 w 12707"/>
                  <a:gd name="connsiteY1" fmla="*/ 24685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37" y="43"/>
                    </a:moveTo>
                    <a:lnTo>
                      <a:pt x="137" y="24685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84" name="Freeform: Shape 883">
                <a:extLst>
                  <a:ext uri="{FF2B5EF4-FFF2-40B4-BE49-F238E27FC236}">
                    <a16:creationId xmlns:a16="http://schemas.microsoft.com/office/drawing/2014/main" id="{8AFA3C13-AE75-47C1-B5C6-F959017D2ABE}"/>
                  </a:ext>
                </a:extLst>
              </p:cNvPr>
              <p:cNvSpPr/>
              <p:nvPr/>
            </p:nvSpPr>
            <p:spPr>
              <a:xfrm>
                <a:off x="7298450" y="2247578"/>
                <a:ext cx="21958" cy="12707"/>
              </a:xfrm>
              <a:custGeom>
                <a:avLst/>
                <a:gdLst>
                  <a:gd name="connsiteX0" fmla="*/ 22095 w 21958"/>
                  <a:gd name="connsiteY0" fmla="*/ 43 h 12707"/>
                  <a:gd name="connsiteX1" fmla="*/ 137 w 21958"/>
                  <a:gd name="connsiteY1" fmla="*/ 43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95" y="43"/>
                    </a:moveTo>
                    <a:lnTo>
                      <a:pt x="137" y="4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3" name="Graphic 6">
              <a:extLst>
                <a:ext uri="{FF2B5EF4-FFF2-40B4-BE49-F238E27FC236}">
                  <a16:creationId xmlns:a16="http://schemas.microsoft.com/office/drawing/2014/main" id="{5E53B38D-4711-4638-B12F-54CA90BFDE42}"/>
                </a:ext>
              </a:extLst>
            </p:cNvPr>
            <p:cNvGrpSpPr/>
            <p:nvPr/>
          </p:nvGrpSpPr>
          <p:grpSpPr>
            <a:xfrm>
              <a:off x="7269225" y="2225728"/>
              <a:ext cx="43200" cy="43200"/>
              <a:chOff x="7278753" y="2235256"/>
              <a:chExt cx="21958" cy="24642"/>
            </a:xfrm>
          </p:grpSpPr>
          <p:sp>
            <p:nvSpPr>
              <p:cNvPr id="881" name="Freeform: Shape 880">
                <a:extLst>
                  <a:ext uri="{FF2B5EF4-FFF2-40B4-BE49-F238E27FC236}">
                    <a16:creationId xmlns:a16="http://schemas.microsoft.com/office/drawing/2014/main" id="{978484AA-DBDF-469B-BF1B-D7AADDF807C4}"/>
                  </a:ext>
                </a:extLst>
              </p:cNvPr>
              <p:cNvSpPr/>
              <p:nvPr/>
            </p:nvSpPr>
            <p:spPr>
              <a:xfrm>
                <a:off x="7289733" y="2235256"/>
                <a:ext cx="12707" cy="24642"/>
              </a:xfrm>
              <a:custGeom>
                <a:avLst/>
                <a:gdLst>
                  <a:gd name="connsiteX0" fmla="*/ 135 w 12707"/>
                  <a:gd name="connsiteY0" fmla="*/ 43 h 24642"/>
                  <a:gd name="connsiteX1" fmla="*/ 135 w 12707"/>
                  <a:gd name="connsiteY1" fmla="*/ 24685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35" y="43"/>
                    </a:moveTo>
                    <a:lnTo>
                      <a:pt x="135" y="24685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82" name="Freeform: Shape 881">
                <a:extLst>
                  <a:ext uri="{FF2B5EF4-FFF2-40B4-BE49-F238E27FC236}">
                    <a16:creationId xmlns:a16="http://schemas.microsoft.com/office/drawing/2014/main" id="{88A88F15-F43C-4F60-8410-0A445D7CCD6B}"/>
                  </a:ext>
                </a:extLst>
              </p:cNvPr>
              <p:cNvSpPr/>
              <p:nvPr/>
            </p:nvSpPr>
            <p:spPr>
              <a:xfrm>
                <a:off x="7278753" y="2247578"/>
                <a:ext cx="21958" cy="12707"/>
              </a:xfrm>
              <a:custGeom>
                <a:avLst/>
                <a:gdLst>
                  <a:gd name="connsiteX0" fmla="*/ 22094 w 21958"/>
                  <a:gd name="connsiteY0" fmla="*/ 43 h 12707"/>
                  <a:gd name="connsiteX1" fmla="*/ 135 w 21958"/>
                  <a:gd name="connsiteY1" fmla="*/ 43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94" y="43"/>
                    </a:moveTo>
                    <a:lnTo>
                      <a:pt x="135" y="4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4" name="Graphic 6">
              <a:extLst>
                <a:ext uri="{FF2B5EF4-FFF2-40B4-BE49-F238E27FC236}">
                  <a16:creationId xmlns:a16="http://schemas.microsoft.com/office/drawing/2014/main" id="{C7F4F247-9234-480B-96E6-DF019EE9592A}"/>
                </a:ext>
              </a:extLst>
            </p:cNvPr>
            <p:cNvGrpSpPr/>
            <p:nvPr/>
          </p:nvGrpSpPr>
          <p:grpSpPr>
            <a:xfrm>
              <a:off x="7018124" y="2191799"/>
              <a:ext cx="43200" cy="43200"/>
              <a:chOff x="7027652" y="2201327"/>
              <a:chExt cx="21958" cy="24642"/>
            </a:xfrm>
          </p:grpSpPr>
          <p:sp>
            <p:nvSpPr>
              <p:cNvPr id="879" name="Freeform: Shape 878">
                <a:extLst>
                  <a:ext uri="{FF2B5EF4-FFF2-40B4-BE49-F238E27FC236}">
                    <a16:creationId xmlns:a16="http://schemas.microsoft.com/office/drawing/2014/main" id="{3C22308C-AA37-472F-B41C-325317E9D16F}"/>
                  </a:ext>
                </a:extLst>
              </p:cNvPr>
              <p:cNvSpPr/>
              <p:nvPr/>
            </p:nvSpPr>
            <p:spPr>
              <a:xfrm>
                <a:off x="7038631" y="2201327"/>
                <a:ext cx="12707" cy="24642"/>
              </a:xfrm>
              <a:custGeom>
                <a:avLst/>
                <a:gdLst>
                  <a:gd name="connsiteX0" fmla="*/ 115 w 12707"/>
                  <a:gd name="connsiteY0" fmla="*/ 40 h 24642"/>
                  <a:gd name="connsiteX1" fmla="*/ 115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15" y="40"/>
                    </a:moveTo>
                    <a:lnTo>
                      <a:pt x="115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80" name="Freeform: Shape 879">
                <a:extLst>
                  <a:ext uri="{FF2B5EF4-FFF2-40B4-BE49-F238E27FC236}">
                    <a16:creationId xmlns:a16="http://schemas.microsoft.com/office/drawing/2014/main" id="{82B7281B-DCC0-4CE8-A5D2-7FCA98C492FF}"/>
                  </a:ext>
                </a:extLst>
              </p:cNvPr>
              <p:cNvSpPr/>
              <p:nvPr/>
            </p:nvSpPr>
            <p:spPr>
              <a:xfrm>
                <a:off x="7027652" y="2213649"/>
                <a:ext cx="21958" cy="12707"/>
              </a:xfrm>
              <a:custGeom>
                <a:avLst/>
                <a:gdLst>
                  <a:gd name="connsiteX0" fmla="*/ 22074 w 21958"/>
                  <a:gd name="connsiteY0" fmla="*/ 40 h 12707"/>
                  <a:gd name="connsiteX1" fmla="*/ 115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74" y="40"/>
                    </a:moveTo>
                    <a:lnTo>
                      <a:pt x="115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5" name="Graphic 6">
              <a:extLst>
                <a:ext uri="{FF2B5EF4-FFF2-40B4-BE49-F238E27FC236}">
                  <a16:creationId xmlns:a16="http://schemas.microsoft.com/office/drawing/2014/main" id="{BD4FDFC1-5A26-42A8-9E12-71BD4BF9DE0C}"/>
                </a:ext>
              </a:extLst>
            </p:cNvPr>
            <p:cNvGrpSpPr/>
            <p:nvPr/>
          </p:nvGrpSpPr>
          <p:grpSpPr>
            <a:xfrm>
              <a:off x="6974410" y="2191799"/>
              <a:ext cx="43200" cy="43200"/>
              <a:chOff x="6983938" y="2201327"/>
              <a:chExt cx="21958" cy="24642"/>
            </a:xfrm>
          </p:grpSpPr>
          <p:sp>
            <p:nvSpPr>
              <p:cNvPr id="877" name="Freeform: Shape 876">
                <a:extLst>
                  <a:ext uri="{FF2B5EF4-FFF2-40B4-BE49-F238E27FC236}">
                    <a16:creationId xmlns:a16="http://schemas.microsoft.com/office/drawing/2014/main" id="{BFD93E03-D40D-4348-966A-FFB565800BD6}"/>
                  </a:ext>
                </a:extLst>
              </p:cNvPr>
              <p:cNvSpPr/>
              <p:nvPr/>
            </p:nvSpPr>
            <p:spPr>
              <a:xfrm>
                <a:off x="6994917" y="2201327"/>
                <a:ext cx="12707" cy="24642"/>
              </a:xfrm>
              <a:custGeom>
                <a:avLst/>
                <a:gdLst>
                  <a:gd name="connsiteX0" fmla="*/ 112 w 12707"/>
                  <a:gd name="connsiteY0" fmla="*/ 40 h 24642"/>
                  <a:gd name="connsiteX1" fmla="*/ 112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12" y="40"/>
                    </a:moveTo>
                    <a:lnTo>
                      <a:pt x="112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78" name="Freeform: Shape 877">
                <a:extLst>
                  <a:ext uri="{FF2B5EF4-FFF2-40B4-BE49-F238E27FC236}">
                    <a16:creationId xmlns:a16="http://schemas.microsoft.com/office/drawing/2014/main" id="{E5F8A2DF-7E6A-48C3-A39A-228C4116B113}"/>
                  </a:ext>
                </a:extLst>
              </p:cNvPr>
              <p:cNvSpPr/>
              <p:nvPr/>
            </p:nvSpPr>
            <p:spPr>
              <a:xfrm>
                <a:off x="6983938" y="2213649"/>
                <a:ext cx="21958" cy="12707"/>
              </a:xfrm>
              <a:custGeom>
                <a:avLst/>
                <a:gdLst>
                  <a:gd name="connsiteX0" fmla="*/ 22071 w 21958"/>
                  <a:gd name="connsiteY0" fmla="*/ 40 h 12707"/>
                  <a:gd name="connsiteX1" fmla="*/ 112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71" y="40"/>
                    </a:moveTo>
                    <a:lnTo>
                      <a:pt x="112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6" name="Graphic 6">
              <a:extLst>
                <a:ext uri="{FF2B5EF4-FFF2-40B4-BE49-F238E27FC236}">
                  <a16:creationId xmlns:a16="http://schemas.microsoft.com/office/drawing/2014/main" id="{7FEA1437-BD42-479E-8140-D85C94FC088E}"/>
                </a:ext>
              </a:extLst>
            </p:cNvPr>
            <p:cNvGrpSpPr/>
            <p:nvPr/>
          </p:nvGrpSpPr>
          <p:grpSpPr>
            <a:xfrm>
              <a:off x="6962338" y="2191799"/>
              <a:ext cx="43200" cy="43200"/>
              <a:chOff x="6971866" y="2201327"/>
              <a:chExt cx="21958" cy="24642"/>
            </a:xfrm>
          </p:grpSpPr>
          <p:sp>
            <p:nvSpPr>
              <p:cNvPr id="875" name="Freeform: Shape 874">
                <a:extLst>
                  <a:ext uri="{FF2B5EF4-FFF2-40B4-BE49-F238E27FC236}">
                    <a16:creationId xmlns:a16="http://schemas.microsoft.com/office/drawing/2014/main" id="{E6ECDC9E-BB75-41CB-A573-9D964D868E75}"/>
                  </a:ext>
                </a:extLst>
              </p:cNvPr>
              <p:cNvSpPr/>
              <p:nvPr/>
            </p:nvSpPr>
            <p:spPr>
              <a:xfrm>
                <a:off x="6982845" y="2201327"/>
                <a:ext cx="12707" cy="24642"/>
              </a:xfrm>
              <a:custGeom>
                <a:avLst/>
                <a:gdLst>
                  <a:gd name="connsiteX0" fmla="*/ 111 w 12707"/>
                  <a:gd name="connsiteY0" fmla="*/ 40 h 24642"/>
                  <a:gd name="connsiteX1" fmla="*/ 111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11" y="40"/>
                    </a:moveTo>
                    <a:lnTo>
                      <a:pt x="111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76" name="Freeform: Shape 875">
                <a:extLst>
                  <a:ext uri="{FF2B5EF4-FFF2-40B4-BE49-F238E27FC236}">
                    <a16:creationId xmlns:a16="http://schemas.microsoft.com/office/drawing/2014/main" id="{00564608-C8BB-4ADA-89B3-4E7F3B4AE0C3}"/>
                  </a:ext>
                </a:extLst>
              </p:cNvPr>
              <p:cNvSpPr/>
              <p:nvPr/>
            </p:nvSpPr>
            <p:spPr>
              <a:xfrm>
                <a:off x="6971866" y="2213649"/>
                <a:ext cx="21958" cy="12707"/>
              </a:xfrm>
              <a:custGeom>
                <a:avLst/>
                <a:gdLst>
                  <a:gd name="connsiteX0" fmla="*/ 22070 w 21958"/>
                  <a:gd name="connsiteY0" fmla="*/ 40 h 12707"/>
                  <a:gd name="connsiteX1" fmla="*/ 111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70" y="40"/>
                    </a:moveTo>
                    <a:lnTo>
                      <a:pt x="111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7" name="Graphic 6">
              <a:extLst>
                <a:ext uri="{FF2B5EF4-FFF2-40B4-BE49-F238E27FC236}">
                  <a16:creationId xmlns:a16="http://schemas.microsoft.com/office/drawing/2014/main" id="{FF7D08FC-BA0E-4830-81B3-0CEA465AB7F1}"/>
                </a:ext>
              </a:extLst>
            </p:cNvPr>
            <p:cNvGrpSpPr/>
            <p:nvPr/>
          </p:nvGrpSpPr>
          <p:grpSpPr>
            <a:xfrm>
              <a:off x="6954459" y="2191799"/>
              <a:ext cx="43200" cy="43200"/>
              <a:chOff x="6963987" y="2201327"/>
              <a:chExt cx="21958" cy="24642"/>
            </a:xfrm>
          </p:grpSpPr>
          <p:sp>
            <p:nvSpPr>
              <p:cNvPr id="873" name="Freeform: Shape 872">
                <a:extLst>
                  <a:ext uri="{FF2B5EF4-FFF2-40B4-BE49-F238E27FC236}">
                    <a16:creationId xmlns:a16="http://schemas.microsoft.com/office/drawing/2014/main" id="{7E9FCD8D-3331-4A3E-8BA8-9A1BE6B22447}"/>
                  </a:ext>
                </a:extLst>
              </p:cNvPr>
              <p:cNvSpPr/>
              <p:nvPr/>
            </p:nvSpPr>
            <p:spPr>
              <a:xfrm>
                <a:off x="6974966" y="2201327"/>
                <a:ext cx="12707" cy="24642"/>
              </a:xfrm>
              <a:custGeom>
                <a:avLst/>
                <a:gdLst>
                  <a:gd name="connsiteX0" fmla="*/ 110 w 12707"/>
                  <a:gd name="connsiteY0" fmla="*/ 40 h 24642"/>
                  <a:gd name="connsiteX1" fmla="*/ 110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10" y="40"/>
                    </a:moveTo>
                    <a:lnTo>
                      <a:pt x="110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74" name="Freeform: Shape 873">
                <a:extLst>
                  <a:ext uri="{FF2B5EF4-FFF2-40B4-BE49-F238E27FC236}">
                    <a16:creationId xmlns:a16="http://schemas.microsoft.com/office/drawing/2014/main" id="{5BC6E9EF-ACAA-4CAA-9B97-4844E876B490}"/>
                  </a:ext>
                </a:extLst>
              </p:cNvPr>
              <p:cNvSpPr/>
              <p:nvPr/>
            </p:nvSpPr>
            <p:spPr>
              <a:xfrm>
                <a:off x="6963987" y="2213649"/>
                <a:ext cx="21958" cy="12707"/>
              </a:xfrm>
              <a:custGeom>
                <a:avLst/>
                <a:gdLst>
                  <a:gd name="connsiteX0" fmla="*/ 22069 w 21958"/>
                  <a:gd name="connsiteY0" fmla="*/ 40 h 12707"/>
                  <a:gd name="connsiteX1" fmla="*/ 110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69" y="40"/>
                    </a:moveTo>
                    <a:lnTo>
                      <a:pt x="110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8" name="Graphic 6">
              <a:extLst>
                <a:ext uri="{FF2B5EF4-FFF2-40B4-BE49-F238E27FC236}">
                  <a16:creationId xmlns:a16="http://schemas.microsoft.com/office/drawing/2014/main" id="{AF0A9AB1-2AAA-4D13-A0F1-DBD8C4D26D50}"/>
                </a:ext>
              </a:extLst>
            </p:cNvPr>
            <p:cNvGrpSpPr/>
            <p:nvPr/>
          </p:nvGrpSpPr>
          <p:grpSpPr>
            <a:xfrm>
              <a:off x="6946453" y="2191799"/>
              <a:ext cx="43200" cy="43200"/>
              <a:chOff x="6955981" y="2201327"/>
              <a:chExt cx="21958" cy="24642"/>
            </a:xfrm>
          </p:grpSpPr>
          <p:sp>
            <p:nvSpPr>
              <p:cNvPr id="871" name="Freeform: Shape 870">
                <a:extLst>
                  <a:ext uri="{FF2B5EF4-FFF2-40B4-BE49-F238E27FC236}">
                    <a16:creationId xmlns:a16="http://schemas.microsoft.com/office/drawing/2014/main" id="{85BF6954-67C3-4EF6-9AE7-00379417A861}"/>
                  </a:ext>
                </a:extLst>
              </p:cNvPr>
              <p:cNvSpPr/>
              <p:nvPr/>
            </p:nvSpPr>
            <p:spPr>
              <a:xfrm>
                <a:off x="6966960" y="2201327"/>
                <a:ext cx="12707" cy="24642"/>
              </a:xfrm>
              <a:custGeom>
                <a:avLst/>
                <a:gdLst>
                  <a:gd name="connsiteX0" fmla="*/ 110 w 12707"/>
                  <a:gd name="connsiteY0" fmla="*/ 40 h 24642"/>
                  <a:gd name="connsiteX1" fmla="*/ 110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10" y="40"/>
                    </a:moveTo>
                    <a:lnTo>
                      <a:pt x="110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72" name="Freeform: Shape 871">
                <a:extLst>
                  <a:ext uri="{FF2B5EF4-FFF2-40B4-BE49-F238E27FC236}">
                    <a16:creationId xmlns:a16="http://schemas.microsoft.com/office/drawing/2014/main" id="{9D2229F4-EA53-4DB2-B045-75F9A0119D3B}"/>
                  </a:ext>
                </a:extLst>
              </p:cNvPr>
              <p:cNvSpPr/>
              <p:nvPr/>
            </p:nvSpPr>
            <p:spPr>
              <a:xfrm>
                <a:off x="6955981" y="2213649"/>
                <a:ext cx="21958" cy="12707"/>
              </a:xfrm>
              <a:custGeom>
                <a:avLst/>
                <a:gdLst>
                  <a:gd name="connsiteX0" fmla="*/ 22068 w 21958"/>
                  <a:gd name="connsiteY0" fmla="*/ 40 h 12707"/>
                  <a:gd name="connsiteX1" fmla="*/ 110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68" y="40"/>
                    </a:moveTo>
                    <a:lnTo>
                      <a:pt x="110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29" name="Graphic 6">
              <a:extLst>
                <a:ext uri="{FF2B5EF4-FFF2-40B4-BE49-F238E27FC236}">
                  <a16:creationId xmlns:a16="http://schemas.microsoft.com/office/drawing/2014/main" id="{91B154BD-1BDA-488A-8782-F4689BBBDF83}"/>
                </a:ext>
              </a:extLst>
            </p:cNvPr>
            <p:cNvGrpSpPr/>
            <p:nvPr/>
          </p:nvGrpSpPr>
          <p:grpSpPr>
            <a:xfrm>
              <a:off x="6938574" y="2191799"/>
              <a:ext cx="43200" cy="43200"/>
              <a:chOff x="6948102" y="2201327"/>
              <a:chExt cx="21958" cy="24642"/>
            </a:xfrm>
          </p:grpSpPr>
          <p:sp>
            <p:nvSpPr>
              <p:cNvPr id="869" name="Freeform: Shape 868">
                <a:extLst>
                  <a:ext uri="{FF2B5EF4-FFF2-40B4-BE49-F238E27FC236}">
                    <a16:creationId xmlns:a16="http://schemas.microsoft.com/office/drawing/2014/main" id="{9470E9CF-7E6F-4E4E-9F48-7464C6A5E635}"/>
                  </a:ext>
                </a:extLst>
              </p:cNvPr>
              <p:cNvSpPr/>
              <p:nvPr/>
            </p:nvSpPr>
            <p:spPr>
              <a:xfrm>
                <a:off x="6959082" y="2201327"/>
                <a:ext cx="12707" cy="24642"/>
              </a:xfrm>
              <a:custGeom>
                <a:avLst/>
                <a:gdLst>
                  <a:gd name="connsiteX0" fmla="*/ 109 w 12707"/>
                  <a:gd name="connsiteY0" fmla="*/ 40 h 24642"/>
                  <a:gd name="connsiteX1" fmla="*/ 109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09" y="40"/>
                    </a:moveTo>
                    <a:lnTo>
                      <a:pt x="109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70" name="Freeform: Shape 869">
                <a:extLst>
                  <a:ext uri="{FF2B5EF4-FFF2-40B4-BE49-F238E27FC236}">
                    <a16:creationId xmlns:a16="http://schemas.microsoft.com/office/drawing/2014/main" id="{7E6578D3-6136-4CB7-9FFB-D9F8C8098648}"/>
                  </a:ext>
                </a:extLst>
              </p:cNvPr>
              <p:cNvSpPr/>
              <p:nvPr/>
            </p:nvSpPr>
            <p:spPr>
              <a:xfrm>
                <a:off x="6948102" y="2213649"/>
                <a:ext cx="21958" cy="12707"/>
              </a:xfrm>
              <a:custGeom>
                <a:avLst/>
                <a:gdLst>
                  <a:gd name="connsiteX0" fmla="*/ 22068 w 21958"/>
                  <a:gd name="connsiteY0" fmla="*/ 40 h 12707"/>
                  <a:gd name="connsiteX1" fmla="*/ 109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68" y="40"/>
                    </a:moveTo>
                    <a:lnTo>
                      <a:pt x="109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0" name="Graphic 6">
              <a:extLst>
                <a:ext uri="{FF2B5EF4-FFF2-40B4-BE49-F238E27FC236}">
                  <a16:creationId xmlns:a16="http://schemas.microsoft.com/office/drawing/2014/main" id="{E7E93140-A6A1-498E-9BA5-551FF70F0C58}"/>
                </a:ext>
              </a:extLst>
            </p:cNvPr>
            <p:cNvGrpSpPr/>
            <p:nvPr/>
          </p:nvGrpSpPr>
          <p:grpSpPr>
            <a:xfrm>
              <a:off x="6930442" y="2191799"/>
              <a:ext cx="43200" cy="43200"/>
              <a:chOff x="6939970" y="2201327"/>
              <a:chExt cx="21958" cy="24642"/>
            </a:xfrm>
          </p:grpSpPr>
          <p:sp>
            <p:nvSpPr>
              <p:cNvPr id="867" name="Freeform: Shape 866">
                <a:extLst>
                  <a:ext uri="{FF2B5EF4-FFF2-40B4-BE49-F238E27FC236}">
                    <a16:creationId xmlns:a16="http://schemas.microsoft.com/office/drawing/2014/main" id="{D79EBCD4-F57C-4ACB-95BF-A74B48AE86F7}"/>
                  </a:ext>
                </a:extLst>
              </p:cNvPr>
              <p:cNvSpPr/>
              <p:nvPr/>
            </p:nvSpPr>
            <p:spPr>
              <a:xfrm>
                <a:off x="6950949" y="2201327"/>
                <a:ext cx="12707" cy="24642"/>
              </a:xfrm>
              <a:custGeom>
                <a:avLst/>
                <a:gdLst>
                  <a:gd name="connsiteX0" fmla="*/ 109 w 12707"/>
                  <a:gd name="connsiteY0" fmla="*/ 40 h 24642"/>
                  <a:gd name="connsiteX1" fmla="*/ 109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09" y="40"/>
                    </a:moveTo>
                    <a:lnTo>
                      <a:pt x="109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68" name="Freeform: Shape 867">
                <a:extLst>
                  <a:ext uri="{FF2B5EF4-FFF2-40B4-BE49-F238E27FC236}">
                    <a16:creationId xmlns:a16="http://schemas.microsoft.com/office/drawing/2014/main" id="{91D22792-0948-4129-97C5-65A66B44235A}"/>
                  </a:ext>
                </a:extLst>
              </p:cNvPr>
              <p:cNvSpPr/>
              <p:nvPr/>
            </p:nvSpPr>
            <p:spPr>
              <a:xfrm>
                <a:off x="6939970" y="2213649"/>
                <a:ext cx="21958" cy="12707"/>
              </a:xfrm>
              <a:custGeom>
                <a:avLst/>
                <a:gdLst>
                  <a:gd name="connsiteX0" fmla="*/ 22067 w 21958"/>
                  <a:gd name="connsiteY0" fmla="*/ 40 h 12707"/>
                  <a:gd name="connsiteX1" fmla="*/ 109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67" y="40"/>
                    </a:moveTo>
                    <a:lnTo>
                      <a:pt x="109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1" name="Graphic 6">
              <a:extLst>
                <a:ext uri="{FF2B5EF4-FFF2-40B4-BE49-F238E27FC236}">
                  <a16:creationId xmlns:a16="http://schemas.microsoft.com/office/drawing/2014/main" id="{2F247C22-539E-422E-82AA-3BC25FABABE3}"/>
                </a:ext>
              </a:extLst>
            </p:cNvPr>
            <p:cNvGrpSpPr/>
            <p:nvPr/>
          </p:nvGrpSpPr>
          <p:grpSpPr>
            <a:xfrm>
              <a:off x="6871351" y="2191799"/>
              <a:ext cx="43200" cy="43200"/>
              <a:chOff x="6880879" y="2201327"/>
              <a:chExt cx="21958" cy="24642"/>
            </a:xfrm>
          </p:grpSpPr>
          <p:sp>
            <p:nvSpPr>
              <p:cNvPr id="865" name="Freeform: Shape 864">
                <a:extLst>
                  <a:ext uri="{FF2B5EF4-FFF2-40B4-BE49-F238E27FC236}">
                    <a16:creationId xmlns:a16="http://schemas.microsoft.com/office/drawing/2014/main" id="{576607B0-9129-4E48-8E9F-5285903873B8}"/>
                  </a:ext>
                </a:extLst>
              </p:cNvPr>
              <p:cNvSpPr/>
              <p:nvPr/>
            </p:nvSpPr>
            <p:spPr>
              <a:xfrm>
                <a:off x="6891859" y="2201327"/>
                <a:ext cx="12707" cy="24642"/>
              </a:xfrm>
              <a:custGeom>
                <a:avLst/>
                <a:gdLst>
                  <a:gd name="connsiteX0" fmla="*/ 104 w 12707"/>
                  <a:gd name="connsiteY0" fmla="*/ 40 h 24642"/>
                  <a:gd name="connsiteX1" fmla="*/ 104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104" y="40"/>
                    </a:moveTo>
                    <a:lnTo>
                      <a:pt x="104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66" name="Freeform: Shape 865">
                <a:extLst>
                  <a:ext uri="{FF2B5EF4-FFF2-40B4-BE49-F238E27FC236}">
                    <a16:creationId xmlns:a16="http://schemas.microsoft.com/office/drawing/2014/main" id="{215D34F5-454B-454F-A84E-ACE93510340E}"/>
                  </a:ext>
                </a:extLst>
              </p:cNvPr>
              <p:cNvSpPr/>
              <p:nvPr/>
            </p:nvSpPr>
            <p:spPr>
              <a:xfrm>
                <a:off x="6880879" y="2213649"/>
                <a:ext cx="21958" cy="12707"/>
              </a:xfrm>
              <a:custGeom>
                <a:avLst/>
                <a:gdLst>
                  <a:gd name="connsiteX0" fmla="*/ 22063 w 21958"/>
                  <a:gd name="connsiteY0" fmla="*/ 40 h 12707"/>
                  <a:gd name="connsiteX1" fmla="*/ 104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63" y="40"/>
                    </a:moveTo>
                    <a:lnTo>
                      <a:pt x="104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2" name="Graphic 6">
              <a:extLst>
                <a:ext uri="{FF2B5EF4-FFF2-40B4-BE49-F238E27FC236}">
                  <a16:creationId xmlns:a16="http://schemas.microsoft.com/office/drawing/2014/main" id="{CE1F7D3C-1851-49D7-A8D3-33E2056310AF}"/>
                </a:ext>
              </a:extLst>
            </p:cNvPr>
            <p:cNvGrpSpPr/>
            <p:nvPr/>
          </p:nvGrpSpPr>
          <p:grpSpPr>
            <a:xfrm>
              <a:off x="6787100" y="2191799"/>
              <a:ext cx="43200" cy="43200"/>
              <a:chOff x="6796628" y="2201327"/>
              <a:chExt cx="21958" cy="24642"/>
            </a:xfrm>
          </p:grpSpPr>
          <p:sp>
            <p:nvSpPr>
              <p:cNvPr id="863" name="Freeform: Shape 862">
                <a:extLst>
                  <a:ext uri="{FF2B5EF4-FFF2-40B4-BE49-F238E27FC236}">
                    <a16:creationId xmlns:a16="http://schemas.microsoft.com/office/drawing/2014/main" id="{7D47AADD-4F9A-4B30-ABAF-BCE818281C37}"/>
                  </a:ext>
                </a:extLst>
              </p:cNvPr>
              <p:cNvSpPr/>
              <p:nvPr/>
            </p:nvSpPr>
            <p:spPr>
              <a:xfrm>
                <a:off x="6807608" y="2201327"/>
                <a:ext cx="12707" cy="24642"/>
              </a:xfrm>
              <a:custGeom>
                <a:avLst/>
                <a:gdLst>
                  <a:gd name="connsiteX0" fmla="*/ 97 w 12707"/>
                  <a:gd name="connsiteY0" fmla="*/ 40 h 24642"/>
                  <a:gd name="connsiteX1" fmla="*/ 97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97" y="40"/>
                    </a:moveTo>
                    <a:lnTo>
                      <a:pt x="97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64" name="Freeform: Shape 863">
                <a:extLst>
                  <a:ext uri="{FF2B5EF4-FFF2-40B4-BE49-F238E27FC236}">
                    <a16:creationId xmlns:a16="http://schemas.microsoft.com/office/drawing/2014/main" id="{E95C9A70-0DE7-4DCA-9504-E305A5A46C61}"/>
                  </a:ext>
                </a:extLst>
              </p:cNvPr>
              <p:cNvSpPr/>
              <p:nvPr/>
            </p:nvSpPr>
            <p:spPr>
              <a:xfrm>
                <a:off x="6796628" y="2213649"/>
                <a:ext cx="21958" cy="12707"/>
              </a:xfrm>
              <a:custGeom>
                <a:avLst/>
                <a:gdLst>
                  <a:gd name="connsiteX0" fmla="*/ 22056 w 21958"/>
                  <a:gd name="connsiteY0" fmla="*/ 40 h 12707"/>
                  <a:gd name="connsiteX1" fmla="*/ 97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56" y="40"/>
                    </a:moveTo>
                    <a:lnTo>
                      <a:pt x="97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3" name="Graphic 6">
              <a:extLst>
                <a:ext uri="{FF2B5EF4-FFF2-40B4-BE49-F238E27FC236}">
                  <a16:creationId xmlns:a16="http://schemas.microsoft.com/office/drawing/2014/main" id="{10A522D9-480A-48EB-8061-B839ACCB78A8}"/>
                </a:ext>
              </a:extLst>
            </p:cNvPr>
            <p:cNvGrpSpPr/>
            <p:nvPr/>
          </p:nvGrpSpPr>
          <p:grpSpPr>
            <a:xfrm>
              <a:off x="6730806" y="2191799"/>
              <a:ext cx="43200" cy="43200"/>
              <a:chOff x="6740334" y="2201327"/>
              <a:chExt cx="21958" cy="24642"/>
            </a:xfrm>
          </p:grpSpPr>
          <p:sp>
            <p:nvSpPr>
              <p:cNvPr id="861" name="Freeform: Shape 860">
                <a:extLst>
                  <a:ext uri="{FF2B5EF4-FFF2-40B4-BE49-F238E27FC236}">
                    <a16:creationId xmlns:a16="http://schemas.microsoft.com/office/drawing/2014/main" id="{01E2CEF2-49E9-4766-A39F-46980F2B667F}"/>
                  </a:ext>
                </a:extLst>
              </p:cNvPr>
              <p:cNvSpPr/>
              <p:nvPr/>
            </p:nvSpPr>
            <p:spPr>
              <a:xfrm>
                <a:off x="6751313" y="2201327"/>
                <a:ext cx="12707" cy="24642"/>
              </a:xfrm>
              <a:custGeom>
                <a:avLst/>
                <a:gdLst>
                  <a:gd name="connsiteX0" fmla="*/ 93 w 12707"/>
                  <a:gd name="connsiteY0" fmla="*/ 40 h 24642"/>
                  <a:gd name="connsiteX1" fmla="*/ 93 w 12707"/>
                  <a:gd name="connsiteY1" fmla="*/ 2468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93" y="40"/>
                    </a:moveTo>
                    <a:lnTo>
                      <a:pt x="93" y="2468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62" name="Freeform: Shape 861">
                <a:extLst>
                  <a:ext uri="{FF2B5EF4-FFF2-40B4-BE49-F238E27FC236}">
                    <a16:creationId xmlns:a16="http://schemas.microsoft.com/office/drawing/2014/main" id="{80E1D0A9-E54E-4A05-AF79-E87294A42E15}"/>
                  </a:ext>
                </a:extLst>
              </p:cNvPr>
              <p:cNvSpPr/>
              <p:nvPr/>
            </p:nvSpPr>
            <p:spPr>
              <a:xfrm>
                <a:off x="6740334" y="2213649"/>
                <a:ext cx="21958" cy="12707"/>
              </a:xfrm>
              <a:custGeom>
                <a:avLst/>
                <a:gdLst>
                  <a:gd name="connsiteX0" fmla="*/ 22052 w 21958"/>
                  <a:gd name="connsiteY0" fmla="*/ 40 h 12707"/>
                  <a:gd name="connsiteX1" fmla="*/ 93 w 21958"/>
                  <a:gd name="connsiteY1" fmla="*/ 40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52" y="40"/>
                    </a:moveTo>
                    <a:lnTo>
                      <a:pt x="93" y="40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4" name="Graphic 6">
              <a:extLst>
                <a:ext uri="{FF2B5EF4-FFF2-40B4-BE49-F238E27FC236}">
                  <a16:creationId xmlns:a16="http://schemas.microsoft.com/office/drawing/2014/main" id="{F76C4860-307F-4591-86D3-7719D7B62B88}"/>
                </a:ext>
              </a:extLst>
            </p:cNvPr>
            <p:cNvGrpSpPr/>
            <p:nvPr/>
          </p:nvGrpSpPr>
          <p:grpSpPr>
            <a:xfrm>
              <a:off x="6707932" y="2169815"/>
              <a:ext cx="43200" cy="43200"/>
              <a:chOff x="6717460" y="2179343"/>
              <a:chExt cx="21958" cy="24642"/>
            </a:xfrm>
          </p:grpSpPr>
          <p:sp>
            <p:nvSpPr>
              <p:cNvPr id="859" name="Freeform: Shape 858">
                <a:extLst>
                  <a:ext uri="{FF2B5EF4-FFF2-40B4-BE49-F238E27FC236}">
                    <a16:creationId xmlns:a16="http://schemas.microsoft.com/office/drawing/2014/main" id="{05E423C8-5F7F-4098-B181-9F45F68A8F1C}"/>
                  </a:ext>
                </a:extLst>
              </p:cNvPr>
              <p:cNvSpPr/>
              <p:nvPr/>
            </p:nvSpPr>
            <p:spPr>
              <a:xfrm>
                <a:off x="6728439" y="2179343"/>
                <a:ext cx="12707" cy="24642"/>
              </a:xfrm>
              <a:custGeom>
                <a:avLst/>
                <a:gdLst>
                  <a:gd name="connsiteX0" fmla="*/ 91 w 12707"/>
                  <a:gd name="connsiteY0" fmla="*/ 39 h 24642"/>
                  <a:gd name="connsiteX1" fmla="*/ 91 w 12707"/>
                  <a:gd name="connsiteY1" fmla="*/ 24681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91" y="39"/>
                    </a:moveTo>
                    <a:lnTo>
                      <a:pt x="91" y="24681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60" name="Freeform: Shape 859">
                <a:extLst>
                  <a:ext uri="{FF2B5EF4-FFF2-40B4-BE49-F238E27FC236}">
                    <a16:creationId xmlns:a16="http://schemas.microsoft.com/office/drawing/2014/main" id="{6D92C7B9-7A29-4C65-8DEB-CC8A952F08F3}"/>
                  </a:ext>
                </a:extLst>
              </p:cNvPr>
              <p:cNvSpPr/>
              <p:nvPr/>
            </p:nvSpPr>
            <p:spPr>
              <a:xfrm>
                <a:off x="6717460" y="2191664"/>
                <a:ext cx="21958" cy="12707"/>
              </a:xfrm>
              <a:custGeom>
                <a:avLst/>
                <a:gdLst>
                  <a:gd name="connsiteX0" fmla="*/ 22050 w 21958"/>
                  <a:gd name="connsiteY0" fmla="*/ 39 h 12707"/>
                  <a:gd name="connsiteX1" fmla="*/ 91 w 21958"/>
                  <a:gd name="connsiteY1" fmla="*/ 39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50" y="39"/>
                    </a:moveTo>
                    <a:lnTo>
                      <a:pt x="91" y="39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5" name="Graphic 6">
              <a:extLst>
                <a:ext uri="{FF2B5EF4-FFF2-40B4-BE49-F238E27FC236}">
                  <a16:creationId xmlns:a16="http://schemas.microsoft.com/office/drawing/2014/main" id="{89F3F6BD-97FC-4EDA-9AE1-AC8012BB2F14}"/>
                </a:ext>
              </a:extLst>
            </p:cNvPr>
            <p:cNvGrpSpPr/>
            <p:nvPr/>
          </p:nvGrpSpPr>
          <p:grpSpPr>
            <a:xfrm>
              <a:off x="6689506" y="2169815"/>
              <a:ext cx="43200" cy="43200"/>
              <a:chOff x="6699034" y="2179343"/>
              <a:chExt cx="21958" cy="24642"/>
            </a:xfrm>
          </p:grpSpPr>
          <p:sp>
            <p:nvSpPr>
              <p:cNvPr id="857" name="Freeform: Shape 856">
                <a:extLst>
                  <a:ext uri="{FF2B5EF4-FFF2-40B4-BE49-F238E27FC236}">
                    <a16:creationId xmlns:a16="http://schemas.microsoft.com/office/drawing/2014/main" id="{5E729010-592C-4EFF-9653-8FB7122CD389}"/>
                  </a:ext>
                </a:extLst>
              </p:cNvPr>
              <p:cNvSpPr/>
              <p:nvPr/>
            </p:nvSpPr>
            <p:spPr>
              <a:xfrm>
                <a:off x="6710013" y="2179343"/>
                <a:ext cx="12707" cy="24642"/>
              </a:xfrm>
              <a:custGeom>
                <a:avLst/>
                <a:gdLst>
                  <a:gd name="connsiteX0" fmla="*/ 90 w 12707"/>
                  <a:gd name="connsiteY0" fmla="*/ 39 h 24642"/>
                  <a:gd name="connsiteX1" fmla="*/ 90 w 12707"/>
                  <a:gd name="connsiteY1" fmla="*/ 24681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90" y="39"/>
                    </a:moveTo>
                    <a:lnTo>
                      <a:pt x="90" y="24681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58" name="Freeform: Shape 857">
                <a:extLst>
                  <a:ext uri="{FF2B5EF4-FFF2-40B4-BE49-F238E27FC236}">
                    <a16:creationId xmlns:a16="http://schemas.microsoft.com/office/drawing/2014/main" id="{F289B065-A769-42C9-BC74-6532EB5CE37B}"/>
                  </a:ext>
                </a:extLst>
              </p:cNvPr>
              <p:cNvSpPr/>
              <p:nvPr/>
            </p:nvSpPr>
            <p:spPr>
              <a:xfrm>
                <a:off x="6699034" y="2191664"/>
                <a:ext cx="21958" cy="12707"/>
              </a:xfrm>
              <a:custGeom>
                <a:avLst/>
                <a:gdLst>
                  <a:gd name="connsiteX0" fmla="*/ 22048 w 21958"/>
                  <a:gd name="connsiteY0" fmla="*/ 39 h 12707"/>
                  <a:gd name="connsiteX1" fmla="*/ 90 w 21958"/>
                  <a:gd name="connsiteY1" fmla="*/ 39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48" y="39"/>
                    </a:moveTo>
                    <a:lnTo>
                      <a:pt x="90" y="39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6" name="Graphic 6">
              <a:extLst>
                <a:ext uri="{FF2B5EF4-FFF2-40B4-BE49-F238E27FC236}">
                  <a16:creationId xmlns:a16="http://schemas.microsoft.com/office/drawing/2014/main" id="{C6891DB3-8692-4CF1-BB0B-7FA033A66FFD}"/>
                </a:ext>
              </a:extLst>
            </p:cNvPr>
            <p:cNvGrpSpPr/>
            <p:nvPr/>
          </p:nvGrpSpPr>
          <p:grpSpPr>
            <a:xfrm>
              <a:off x="6528120" y="2140842"/>
              <a:ext cx="43200" cy="43200"/>
              <a:chOff x="6537648" y="2150370"/>
              <a:chExt cx="21958" cy="24642"/>
            </a:xfrm>
          </p:grpSpPr>
          <p:sp>
            <p:nvSpPr>
              <p:cNvPr id="855" name="Freeform: Shape 854">
                <a:extLst>
                  <a:ext uri="{FF2B5EF4-FFF2-40B4-BE49-F238E27FC236}">
                    <a16:creationId xmlns:a16="http://schemas.microsoft.com/office/drawing/2014/main" id="{068BA069-006A-467E-AC51-285374E4AA2E}"/>
                  </a:ext>
                </a:extLst>
              </p:cNvPr>
              <p:cNvSpPr/>
              <p:nvPr/>
            </p:nvSpPr>
            <p:spPr>
              <a:xfrm>
                <a:off x="6548627" y="2150370"/>
                <a:ext cx="12707" cy="24642"/>
              </a:xfrm>
              <a:custGeom>
                <a:avLst/>
                <a:gdLst>
                  <a:gd name="connsiteX0" fmla="*/ 77 w 12707"/>
                  <a:gd name="connsiteY0" fmla="*/ 36 h 24642"/>
                  <a:gd name="connsiteX1" fmla="*/ 77 w 12707"/>
                  <a:gd name="connsiteY1" fmla="*/ 24679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77" y="36"/>
                    </a:moveTo>
                    <a:lnTo>
                      <a:pt x="77" y="24679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56" name="Freeform: Shape 855">
                <a:extLst>
                  <a:ext uri="{FF2B5EF4-FFF2-40B4-BE49-F238E27FC236}">
                    <a16:creationId xmlns:a16="http://schemas.microsoft.com/office/drawing/2014/main" id="{F6A46A19-74B7-4E52-9A9E-EF76DE18BF56}"/>
                  </a:ext>
                </a:extLst>
              </p:cNvPr>
              <p:cNvSpPr/>
              <p:nvPr/>
            </p:nvSpPr>
            <p:spPr>
              <a:xfrm>
                <a:off x="6537648" y="2162691"/>
                <a:ext cx="21958" cy="12707"/>
              </a:xfrm>
              <a:custGeom>
                <a:avLst/>
                <a:gdLst>
                  <a:gd name="connsiteX0" fmla="*/ 22036 w 21958"/>
                  <a:gd name="connsiteY0" fmla="*/ 36 h 12707"/>
                  <a:gd name="connsiteX1" fmla="*/ 77 w 21958"/>
                  <a:gd name="connsiteY1" fmla="*/ 3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36" y="36"/>
                    </a:moveTo>
                    <a:lnTo>
                      <a:pt x="77" y="3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7" name="Graphic 6">
              <a:extLst>
                <a:ext uri="{FF2B5EF4-FFF2-40B4-BE49-F238E27FC236}">
                  <a16:creationId xmlns:a16="http://schemas.microsoft.com/office/drawing/2014/main" id="{FBCB1EED-B088-4ED9-AD71-C1F12D298AD0}"/>
                </a:ext>
              </a:extLst>
            </p:cNvPr>
            <p:cNvGrpSpPr/>
            <p:nvPr/>
          </p:nvGrpSpPr>
          <p:grpSpPr>
            <a:xfrm>
              <a:off x="6463947" y="2140842"/>
              <a:ext cx="43200" cy="43200"/>
              <a:chOff x="6473475" y="2150370"/>
              <a:chExt cx="21958" cy="24642"/>
            </a:xfrm>
          </p:grpSpPr>
          <p:sp>
            <p:nvSpPr>
              <p:cNvPr id="853" name="Freeform: Shape 852">
                <a:extLst>
                  <a:ext uri="{FF2B5EF4-FFF2-40B4-BE49-F238E27FC236}">
                    <a16:creationId xmlns:a16="http://schemas.microsoft.com/office/drawing/2014/main" id="{65CBB86C-1CBA-4E5A-B83A-6E865FE42C7C}"/>
                  </a:ext>
                </a:extLst>
              </p:cNvPr>
              <p:cNvSpPr/>
              <p:nvPr/>
            </p:nvSpPr>
            <p:spPr>
              <a:xfrm>
                <a:off x="6484454" y="2150370"/>
                <a:ext cx="12707" cy="24642"/>
              </a:xfrm>
              <a:custGeom>
                <a:avLst/>
                <a:gdLst>
                  <a:gd name="connsiteX0" fmla="*/ 72 w 12707"/>
                  <a:gd name="connsiteY0" fmla="*/ 36 h 24642"/>
                  <a:gd name="connsiteX1" fmla="*/ 72 w 12707"/>
                  <a:gd name="connsiteY1" fmla="*/ 24679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72" y="36"/>
                    </a:moveTo>
                    <a:lnTo>
                      <a:pt x="72" y="24679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54" name="Freeform: Shape 853">
                <a:extLst>
                  <a:ext uri="{FF2B5EF4-FFF2-40B4-BE49-F238E27FC236}">
                    <a16:creationId xmlns:a16="http://schemas.microsoft.com/office/drawing/2014/main" id="{13014F25-657E-46D2-A387-CEBCF9BFE21E}"/>
                  </a:ext>
                </a:extLst>
              </p:cNvPr>
              <p:cNvSpPr/>
              <p:nvPr/>
            </p:nvSpPr>
            <p:spPr>
              <a:xfrm>
                <a:off x="6473475" y="2162691"/>
                <a:ext cx="21958" cy="12707"/>
              </a:xfrm>
              <a:custGeom>
                <a:avLst/>
                <a:gdLst>
                  <a:gd name="connsiteX0" fmla="*/ 22031 w 21958"/>
                  <a:gd name="connsiteY0" fmla="*/ 36 h 12707"/>
                  <a:gd name="connsiteX1" fmla="*/ 72 w 21958"/>
                  <a:gd name="connsiteY1" fmla="*/ 3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31" y="36"/>
                    </a:moveTo>
                    <a:lnTo>
                      <a:pt x="72" y="3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8" name="Graphic 6">
              <a:extLst>
                <a:ext uri="{FF2B5EF4-FFF2-40B4-BE49-F238E27FC236}">
                  <a16:creationId xmlns:a16="http://schemas.microsoft.com/office/drawing/2014/main" id="{AB95226E-8C00-457B-99B0-5C8E81235A18}"/>
                </a:ext>
              </a:extLst>
            </p:cNvPr>
            <p:cNvGrpSpPr/>
            <p:nvPr/>
          </p:nvGrpSpPr>
          <p:grpSpPr>
            <a:xfrm>
              <a:off x="6174214" y="2073238"/>
              <a:ext cx="43200" cy="43200"/>
              <a:chOff x="6183742" y="2082766"/>
              <a:chExt cx="21958" cy="24642"/>
            </a:xfrm>
          </p:grpSpPr>
          <p:sp>
            <p:nvSpPr>
              <p:cNvPr id="851" name="Freeform: Shape 850">
                <a:extLst>
                  <a:ext uri="{FF2B5EF4-FFF2-40B4-BE49-F238E27FC236}">
                    <a16:creationId xmlns:a16="http://schemas.microsoft.com/office/drawing/2014/main" id="{4D938ED4-CCD7-4FE9-92DA-7355E8DB72FC}"/>
                  </a:ext>
                </a:extLst>
              </p:cNvPr>
              <p:cNvSpPr/>
              <p:nvPr/>
            </p:nvSpPr>
            <p:spPr>
              <a:xfrm>
                <a:off x="6194722" y="2082766"/>
                <a:ext cx="12707" cy="24642"/>
              </a:xfrm>
              <a:custGeom>
                <a:avLst/>
                <a:gdLst>
                  <a:gd name="connsiteX0" fmla="*/ 49 w 12707"/>
                  <a:gd name="connsiteY0" fmla="*/ 31 h 24642"/>
                  <a:gd name="connsiteX1" fmla="*/ 49 w 12707"/>
                  <a:gd name="connsiteY1" fmla="*/ 2467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49" y="31"/>
                    </a:moveTo>
                    <a:lnTo>
                      <a:pt x="49" y="2467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52" name="Freeform: Shape 851">
                <a:extLst>
                  <a:ext uri="{FF2B5EF4-FFF2-40B4-BE49-F238E27FC236}">
                    <a16:creationId xmlns:a16="http://schemas.microsoft.com/office/drawing/2014/main" id="{FFE8F4E9-D42B-4D2A-9A7B-3D5D48EB6F0B}"/>
                  </a:ext>
                </a:extLst>
              </p:cNvPr>
              <p:cNvSpPr/>
              <p:nvPr/>
            </p:nvSpPr>
            <p:spPr>
              <a:xfrm>
                <a:off x="6183742" y="2095087"/>
                <a:ext cx="21958" cy="12707"/>
              </a:xfrm>
              <a:custGeom>
                <a:avLst/>
                <a:gdLst>
                  <a:gd name="connsiteX0" fmla="*/ 22008 w 21958"/>
                  <a:gd name="connsiteY0" fmla="*/ 31 h 12707"/>
                  <a:gd name="connsiteX1" fmla="*/ 49 w 21958"/>
                  <a:gd name="connsiteY1" fmla="*/ 31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08" y="31"/>
                    </a:moveTo>
                    <a:lnTo>
                      <a:pt x="49" y="31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39" name="Graphic 6">
              <a:extLst>
                <a:ext uri="{FF2B5EF4-FFF2-40B4-BE49-F238E27FC236}">
                  <a16:creationId xmlns:a16="http://schemas.microsoft.com/office/drawing/2014/main" id="{2644E0E4-FD4C-4ACB-B38B-E99321E455C7}"/>
                </a:ext>
              </a:extLst>
            </p:cNvPr>
            <p:cNvGrpSpPr/>
            <p:nvPr/>
          </p:nvGrpSpPr>
          <p:grpSpPr>
            <a:xfrm>
              <a:off x="6122367" y="2052524"/>
              <a:ext cx="43200" cy="43200"/>
              <a:chOff x="6131895" y="2062052"/>
              <a:chExt cx="21958" cy="24642"/>
            </a:xfrm>
          </p:grpSpPr>
          <p:sp>
            <p:nvSpPr>
              <p:cNvPr id="849" name="Freeform: Shape 848">
                <a:extLst>
                  <a:ext uri="{FF2B5EF4-FFF2-40B4-BE49-F238E27FC236}">
                    <a16:creationId xmlns:a16="http://schemas.microsoft.com/office/drawing/2014/main" id="{02020815-D915-4D52-ACC2-306F9182B7ED}"/>
                  </a:ext>
                </a:extLst>
              </p:cNvPr>
              <p:cNvSpPr/>
              <p:nvPr/>
            </p:nvSpPr>
            <p:spPr>
              <a:xfrm>
                <a:off x="6142875" y="2062052"/>
                <a:ext cx="12707" cy="24642"/>
              </a:xfrm>
              <a:custGeom>
                <a:avLst/>
                <a:gdLst>
                  <a:gd name="connsiteX0" fmla="*/ 45 w 12707"/>
                  <a:gd name="connsiteY0" fmla="*/ 29 h 24642"/>
                  <a:gd name="connsiteX1" fmla="*/ 45 w 12707"/>
                  <a:gd name="connsiteY1" fmla="*/ 24672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45" y="29"/>
                    </a:moveTo>
                    <a:lnTo>
                      <a:pt x="45" y="24672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50" name="Freeform: Shape 849">
                <a:extLst>
                  <a:ext uri="{FF2B5EF4-FFF2-40B4-BE49-F238E27FC236}">
                    <a16:creationId xmlns:a16="http://schemas.microsoft.com/office/drawing/2014/main" id="{571348DB-ADE0-48B5-828B-F53025185DB6}"/>
                  </a:ext>
                </a:extLst>
              </p:cNvPr>
              <p:cNvSpPr/>
              <p:nvPr/>
            </p:nvSpPr>
            <p:spPr>
              <a:xfrm>
                <a:off x="6131895" y="2074374"/>
                <a:ext cx="21958" cy="12707"/>
              </a:xfrm>
              <a:custGeom>
                <a:avLst/>
                <a:gdLst>
                  <a:gd name="connsiteX0" fmla="*/ 22004 w 21958"/>
                  <a:gd name="connsiteY0" fmla="*/ 29 h 12707"/>
                  <a:gd name="connsiteX1" fmla="*/ 45 w 21958"/>
                  <a:gd name="connsiteY1" fmla="*/ 29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04" y="29"/>
                    </a:moveTo>
                    <a:lnTo>
                      <a:pt x="45" y="29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40" name="Graphic 6">
              <a:extLst>
                <a:ext uri="{FF2B5EF4-FFF2-40B4-BE49-F238E27FC236}">
                  <a16:creationId xmlns:a16="http://schemas.microsoft.com/office/drawing/2014/main" id="{9CB4230E-834B-4835-B3F1-035F77317A5E}"/>
                </a:ext>
              </a:extLst>
            </p:cNvPr>
            <p:cNvGrpSpPr/>
            <p:nvPr/>
          </p:nvGrpSpPr>
          <p:grpSpPr>
            <a:xfrm>
              <a:off x="6078018" y="2003981"/>
              <a:ext cx="43200" cy="43200"/>
              <a:chOff x="6087546" y="2013509"/>
              <a:chExt cx="21958" cy="24642"/>
            </a:xfrm>
          </p:grpSpPr>
          <p:sp>
            <p:nvSpPr>
              <p:cNvPr id="847" name="Freeform: Shape 846">
                <a:extLst>
                  <a:ext uri="{FF2B5EF4-FFF2-40B4-BE49-F238E27FC236}">
                    <a16:creationId xmlns:a16="http://schemas.microsoft.com/office/drawing/2014/main" id="{439D84B1-D076-4DA9-8588-8C203A818162}"/>
                  </a:ext>
                </a:extLst>
              </p:cNvPr>
              <p:cNvSpPr/>
              <p:nvPr/>
            </p:nvSpPr>
            <p:spPr>
              <a:xfrm>
                <a:off x="6098525" y="2013509"/>
                <a:ext cx="12707" cy="24642"/>
              </a:xfrm>
              <a:custGeom>
                <a:avLst/>
                <a:gdLst>
                  <a:gd name="connsiteX0" fmla="*/ 41 w 12707"/>
                  <a:gd name="connsiteY0" fmla="*/ 26 h 24642"/>
                  <a:gd name="connsiteX1" fmla="*/ 41 w 12707"/>
                  <a:gd name="connsiteY1" fmla="*/ 24668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41" y="26"/>
                    </a:moveTo>
                    <a:lnTo>
                      <a:pt x="41" y="24668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48" name="Freeform: Shape 847">
                <a:extLst>
                  <a:ext uri="{FF2B5EF4-FFF2-40B4-BE49-F238E27FC236}">
                    <a16:creationId xmlns:a16="http://schemas.microsoft.com/office/drawing/2014/main" id="{727E5CCB-A636-4A97-AE6D-7C769DF11C1D}"/>
                  </a:ext>
                </a:extLst>
              </p:cNvPr>
              <p:cNvSpPr/>
              <p:nvPr/>
            </p:nvSpPr>
            <p:spPr>
              <a:xfrm>
                <a:off x="6087546" y="2025831"/>
                <a:ext cx="21958" cy="12707"/>
              </a:xfrm>
              <a:custGeom>
                <a:avLst/>
                <a:gdLst>
                  <a:gd name="connsiteX0" fmla="*/ 22000 w 21958"/>
                  <a:gd name="connsiteY0" fmla="*/ 26 h 12707"/>
                  <a:gd name="connsiteX1" fmla="*/ 41 w 21958"/>
                  <a:gd name="connsiteY1" fmla="*/ 26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2000" y="26"/>
                    </a:moveTo>
                    <a:lnTo>
                      <a:pt x="41" y="26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41" name="Graphic 6">
              <a:extLst>
                <a:ext uri="{FF2B5EF4-FFF2-40B4-BE49-F238E27FC236}">
                  <a16:creationId xmlns:a16="http://schemas.microsoft.com/office/drawing/2014/main" id="{D3CDBF2B-7417-4A94-AE02-C20B62E00F72}"/>
                </a:ext>
              </a:extLst>
            </p:cNvPr>
            <p:cNvGrpSpPr/>
            <p:nvPr/>
          </p:nvGrpSpPr>
          <p:grpSpPr>
            <a:xfrm>
              <a:off x="5898206" y="1890503"/>
              <a:ext cx="43200" cy="43200"/>
              <a:chOff x="5907734" y="1900031"/>
              <a:chExt cx="21958" cy="24642"/>
            </a:xfrm>
          </p:grpSpPr>
          <p:sp>
            <p:nvSpPr>
              <p:cNvPr id="845" name="Freeform: Shape 844">
                <a:extLst>
                  <a:ext uri="{FF2B5EF4-FFF2-40B4-BE49-F238E27FC236}">
                    <a16:creationId xmlns:a16="http://schemas.microsoft.com/office/drawing/2014/main" id="{88CE4EBB-E11C-4AA8-BE96-8EBF4DC3842E}"/>
                  </a:ext>
                </a:extLst>
              </p:cNvPr>
              <p:cNvSpPr/>
              <p:nvPr/>
            </p:nvSpPr>
            <p:spPr>
              <a:xfrm>
                <a:off x="5918713" y="1900031"/>
                <a:ext cx="12707" cy="24642"/>
              </a:xfrm>
              <a:custGeom>
                <a:avLst/>
                <a:gdLst>
                  <a:gd name="connsiteX0" fmla="*/ 27 w 12707"/>
                  <a:gd name="connsiteY0" fmla="*/ 17 h 24642"/>
                  <a:gd name="connsiteX1" fmla="*/ 27 w 12707"/>
                  <a:gd name="connsiteY1" fmla="*/ 24659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27" y="17"/>
                    </a:moveTo>
                    <a:lnTo>
                      <a:pt x="27" y="24659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46" name="Freeform: Shape 845">
                <a:extLst>
                  <a:ext uri="{FF2B5EF4-FFF2-40B4-BE49-F238E27FC236}">
                    <a16:creationId xmlns:a16="http://schemas.microsoft.com/office/drawing/2014/main" id="{E37519B8-6F78-4771-B8C4-15130051A492}"/>
                  </a:ext>
                </a:extLst>
              </p:cNvPr>
              <p:cNvSpPr/>
              <p:nvPr/>
            </p:nvSpPr>
            <p:spPr>
              <a:xfrm>
                <a:off x="5907734" y="1912352"/>
                <a:ext cx="21958" cy="12707"/>
              </a:xfrm>
              <a:custGeom>
                <a:avLst/>
                <a:gdLst>
                  <a:gd name="connsiteX0" fmla="*/ 21986 w 21958"/>
                  <a:gd name="connsiteY0" fmla="*/ 17 h 12707"/>
                  <a:gd name="connsiteX1" fmla="*/ 27 w 21958"/>
                  <a:gd name="connsiteY1" fmla="*/ 17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1986" y="17"/>
                    </a:moveTo>
                    <a:lnTo>
                      <a:pt x="27" y="17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  <p:grpSp>
          <p:nvGrpSpPr>
            <p:cNvPr id="842" name="Graphic 6">
              <a:extLst>
                <a:ext uri="{FF2B5EF4-FFF2-40B4-BE49-F238E27FC236}">
                  <a16:creationId xmlns:a16="http://schemas.microsoft.com/office/drawing/2014/main" id="{A5DBE157-C0E0-41B6-B18F-3F1B5AA1EEFA}"/>
                </a:ext>
              </a:extLst>
            </p:cNvPr>
            <p:cNvGrpSpPr/>
            <p:nvPr/>
          </p:nvGrpSpPr>
          <p:grpSpPr>
            <a:xfrm>
              <a:off x="5667564" y="1690232"/>
              <a:ext cx="43200" cy="43200"/>
              <a:chOff x="5677092" y="1699760"/>
              <a:chExt cx="21958" cy="24642"/>
            </a:xfrm>
          </p:grpSpPr>
          <p:sp>
            <p:nvSpPr>
              <p:cNvPr id="843" name="Freeform: Shape 842">
                <a:extLst>
                  <a:ext uri="{FF2B5EF4-FFF2-40B4-BE49-F238E27FC236}">
                    <a16:creationId xmlns:a16="http://schemas.microsoft.com/office/drawing/2014/main" id="{D562845E-54A0-40DE-B54D-ECB983268AE8}"/>
                  </a:ext>
                </a:extLst>
              </p:cNvPr>
              <p:cNvSpPr/>
              <p:nvPr/>
            </p:nvSpPr>
            <p:spPr>
              <a:xfrm>
                <a:off x="5688071" y="1699760"/>
                <a:ext cx="12707" cy="24642"/>
              </a:xfrm>
              <a:custGeom>
                <a:avLst/>
                <a:gdLst>
                  <a:gd name="connsiteX0" fmla="*/ 9 w 12707"/>
                  <a:gd name="connsiteY0" fmla="*/ 1 h 24642"/>
                  <a:gd name="connsiteX1" fmla="*/ 9 w 12707"/>
                  <a:gd name="connsiteY1" fmla="*/ 24643 h 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7" h="24642">
                    <a:moveTo>
                      <a:pt x="9" y="1"/>
                    </a:moveTo>
                    <a:lnTo>
                      <a:pt x="9" y="24643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  <p:sp>
            <p:nvSpPr>
              <p:cNvPr id="844" name="Freeform: Shape 843">
                <a:extLst>
                  <a:ext uri="{FF2B5EF4-FFF2-40B4-BE49-F238E27FC236}">
                    <a16:creationId xmlns:a16="http://schemas.microsoft.com/office/drawing/2014/main" id="{A68D71B0-C344-4767-A9CC-B0742DE8CBE7}"/>
                  </a:ext>
                </a:extLst>
              </p:cNvPr>
              <p:cNvSpPr/>
              <p:nvPr/>
            </p:nvSpPr>
            <p:spPr>
              <a:xfrm>
                <a:off x="5677092" y="1712081"/>
                <a:ext cx="21958" cy="12707"/>
              </a:xfrm>
              <a:custGeom>
                <a:avLst/>
                <a:gdLst>
                  <a:gd name="connsiteX0" fmla="*/ 21968 w 21958"/>
                  <a:gd name="connsiteY0" fmla="*/ 1 h 12707"/>
                  <a:gd name="connsiteX1" fmla="*/ 9 w 21958"/>
                  <a:gd name="connsiteY1" fmla="*/ 1 h 1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58" h="12707">
                    <a:moveTo>
                      <a:pt x="21968" y="1"/>
                    </a:moveTo>
                    <a:lnTo>
                      <a:pt x="9" y="1"/>
                    </a:lnTo>
                  </a:path>
                </a:pathLst>
              </a:custGeom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399" dirty="0"/>
              </a:p>
            </p:txBody>
          </p:sp>
        </p:grpSp>
      </p:grpSp>
      <p:sp>
        <p:nvSpPr>
          <p:cNvPr id="935" name="Rectangle 934">
            <a:extLst>
              <a:ext uri="{FF2B5EF4-FFF2-40B4-BE49-F238E27FC236}">
                <a16:creationId xmlns:a16="http://schemas.microsoft.com/office/drawing/2014/main" id="{7EECA61D-DD53-48B1-8EBD-1059ECF97659}"/>
              </a:ext>
            </a:extLst>
          </p:cNvPr>
          <p:cNvSpPr/>
          <p:nvPr/>
        </p:nvSpPr>
        <p:spPr>
          <a:xfrm>
            <a:off x="7299303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70</a:t>
            </a:r>
          </a:p>
        </p:txBody>
      </p:sp>
      <p:sp>
        <p:nvSpPr>
          <p:cNvPr id="936" name="Rectangle 935">
            <a:extLst>
              <a:ext uri="{FF2B5EF4-FFF2-40B4-BE49-F238E27FC236}">
                <a16:creationId xmlns:a16="http://schemas.microsoft.com/office/drawing/2014/main" id="{97B6F07B-C5BC-470D-A55C-AA0566E914A0}"/>
              </a:ext>
            </a:extLst>
          </p:cNvPr>
          <p:cNvSpPr/>
          <p:nvPr/>
        </p:nvSpPr>
        <p:spPr>
          <a:xfrm>
            <a:off x="7518277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65</a:t>
            </a:r>
          </a:p>
        </p:txBody>
      </p:sp>
      <p:sp>
        <p:nvSpPr>
          <p:cNvPr id="937" name="Rectangle 936">
            <a:extLst>
              <a:ext uri="{FF2B5EF4-FFF2-40B4-BE49-F238E27FC236}">
                <a16:creationId xmlns:a16="http://schemas.microsoft.com/office/drawing/2014/main" id="{2F75AFF2-23E1-4EF0-B99F-230274F1FE9E}"/>
              </a:ext>
            </a:extLst>
          </p:cNvPr>
          <p:cNvSpPr/>
          <p:nvPr/>
        </p:nvSpPr>
        <p:spPr>
          <a:xfrm>
            <a:off x="7956225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52</a:t>
            </a:r>
          </a:p>
        </p:txBody>
      </p:sp>
      <p:sp>
        <p:nvSpPr>
          <p:cNvPr id="938" name="Rectangle 937">
            <a:extLst>
              <a:ext uri="{FF2B5EF4-FFF2-40B4-BE49-F238E27FC236}">
                <a16:creationId xmlns:a16="http://schemas.microsoft.com/office/drawing/2014/main" id="{688F2F38-A74A-4C04-AC73-4576F013CA86}"/>
              </a:ext>
            </a:extLst>
          </p:cNvPr>
          <p:cNvSpPr/>
          <p:nvPr/>
        </p:nvSpPr>
        <p:spPr>
          <a:xfrm>
            <a:off x="8394172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47</a:t>
            </a:r>
          </a:p>
        </p:txBody>
      </p:sp>
      <p:sp>
        <p:nvSpPr>
          <p:cNvPr id="939" name="Rectangle 938">
            <a:extLst>
              <a:ext uri="{FF2B5EF4-FFF2-40B4-BE49-F238E27FC236}">
                <a16:creationId xmlns:a16="http://schemas.microsoft.com/office/drawing/2014/main" id="{E7D2CD3D-1BA9-4DF6-942C-36D02821D107}"/>
              </a:ext>
            </a:extLst>
          </p:cNvPr>
          <p:cNvSpPr/>
          <p:nvPr/>
        </p:nvSpPr>
        <p:spPr>
          <a:xfrm>
            <a:off x="8613146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42</a:t>
            </a:r>
          </a:p>
        </p:txBody>
      </p:sp>
      <p:sp>
        <p:nvSpPr>
          <p:cNvPr id="940" name="Rectangle 939">
            <a:extLst>
              <a:ext uri="{FF2B5EF4-FFF2-40B4-BE49-F238E27FC236}">
                <a16:creationId xmlns:a16="http://schemas.microsoft.com/office/drawing/2014/main" id="{A49D8D52-89E0-4078-A3B2-B11080CD6DEB}"/>
              </a:ext>
            </a:extLst>
          </p:cNvPr>
          <p:cNvSpPr/>
          <p:nvPr/>
        </p:nvSpPr>
        <p:spPr>
          <a:xfrm>
            <a:off x="8832120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39</a:t>
            </a:r>
          </a:p>
        </p:txBody>
      </p:sp>
      <p:sp>
        <p:nvSpPr>
          <p:cNvPr id="941" name="Rectangle 940">
            <a:extLst>
              <a:ext uri="{FF2B5EF4-FFF2-40B4-BE49-F238E27FC236}">
                <a16:creationId xmlns:a16="http://schemas.microsoft.com/office/drawing/2014/main" id="{FA2D8C47-25C6-447F-87C5-EFDEA763BDA6}"/>
              </a:ext>
            </a:extLst>
          </p:cNvPr>
          <p:cNvSpPr/>
          <p:nvPr/>
        </p:nvSpPr>
        <p:spPr>
          <a:xfrm>
            <a:off x="9270067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30</a:t>
            </a:r>
          </a:p>
        </p:txBody>
      </p:sp>
      <p:sp>
        <p:nvSpPr>
          <p:cNvPr id="942" name="Rectangle 941">
            <a:extLst>
              <a:ext uri="{FF2B5EF4-FFF2-40B4-BE49-F238E27FC236}">
                <a16:creationId xmlns:a16="http://schemas.microsoft.com/office/drawing/2014/main" id="{DE03D9D1-D751-4112-85D2-0B7E7B2E8F29}"/>
              </a:ext>
            </a:extLst>
          </p:cNvPr>
          <p:cNvSpPr/>
          <p:nvPr/>
        </p:nvSpPr>
        <p:spPr>
          <a:xfrm>
            <a:off x="9489041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29</a:t>
            </a:r>
          </a:p>
        </p:txBody>
      </p:sp>
      <p:sp>
        <p:nvSpPr>
          <p:cNvPr id="943" name="Rectangle 942">
            <a:extLst>
              <a:ext uri="{FF2B5EF4-FFF2-40B4-BE49-F238E27FC236}">
                <a16:creationId xmlns:a16="http://schemas.microsoft.com/office/drawing/2014/main" id="{62579D59-E93A-47C7-921E-344F15F9467F}"/>
              </a:ext>
            </a:extLst>
          </p:cNvPr>
          <p:cNvSpPr/>
          <p:nvPr/>
        </p:nvSpPr>
        <p:spPr>
          <a:xfrm>
            <a:off x="9926988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9</a:t>
            </a:r>
          </a:p>
        </p:txBody>
      </p:sp>
      <p:sp>
        <p:nvSpPr>
          <p:cNvPr id="944" name="Rectangle 943">
            <a:extLst>
              <a:ext uri="{FF2B5EF4-FFF2-40B4-BE49-F238E27FC236}">
                <a16:creationId xmlns:a16="http://schemas.microsoft.com/office/drawing/2014/main" id="{8319BD43-7D8E-4D27-8939-EB572D6E03C8}"/>
              </a:ext>
            </a:extLst>
          </p:cNvPr>
          <p:cNvSpPr/>
          <p:nvPr/>
        </p:nvSpPr>
        <p:spPr>
          <a:xfrm>
            <a:off x="10145962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</a:t>
            </a:r>
          </a:p>
        </p:txBody>
      </p:sp>
      <p:sp>
        <p:nvSpPr>
          <p:cNvPr id="945" name="Rectangle 944">
            <a:extLst>
              <a:ext uri="{FF2B5EF4-FFF2-40B4-BE49-F238E27FC236}">
                <a16:creationId xmlns:a16="http://schemas.microsoft.com/office/drawing/2014/main" id="{E20F014C-2D01-4B92-BE89-9955DEB00AA9}"/>
              </a:ext>
            </a:extLst>
          </p:cNvPr>
          <p:cNvSpPr/>
          <p:nvPr/>
        </p:nvSpPr>
        <p:spPr>
          <a:xfrm>
            <a:off x="10583910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</a:t>
            </a:r>
          </a:p>
        </p:txBody>
      </p:sp>
      <p:sp>
        <p:nvSpPr>
          <p:cNvPr id="946" name="Rectangle 945">
            <a:extLst>
              <a:ext uri="{FF2B5EF4-FFF2-40B4-BE49-F238E27FC236}">
                <a16:creationId xmlns:a16="http://schemas.microsoft.com/office/drawing/2014/main" id="{185B4B53-1A69-4BA4-85ED-E647A9FD7B3C}"/>
              </a:ext>
            </a:extLst>
          </p:cNvPr>
          <p:cNvSpPr/>
          <p:nvPr/>
        </p:nvSpPr>
        <p:spPr>
          <a:xfrm>
            <a:off x="11021857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</a:t>
            </a:r>
          </a:p>
        </p:txBody>
      </p:sp>
      <p:sp>
        <p:nvSpPr>
          <p:cNvPr id="948" name="Rectangle 947">
            <a:extLst>
              <a:ext uri="{FF2B5EF4-FFF2-40B4-BE49-F238E27FC236}">
                <a16:creationId xmlns:a16="http://schemas.microsoft.com/office/drawing/2014/main" id="{0CD7C310-4517-4FAD-8BE3-0ECBC5872E4F}"/>
              </a:ext>
            </a:extLst>
          </p:cNvPr>
          <p:cNvSpPr/>
          <p:nvPr/>
        </p:nvSpPr>
        <p:spPr>
          <a:xfrm>
            <a:off x="7737251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60</a:t>
            </a:r>
          </a:p>
        </p:txBody>
      </p:sp>
      <p:sp>
        <p:nvSpPr>
          <p:cNvPr id="949" name="Rectangle 948">
            <a:extLst>
              <a:ext uri="{FF2B5EF4-FFF2-40B4-BE49-F238E27FC236}">
                <a16:creationId xmlns:a16="http://schemas.microsoft.com/office/drawing/2014/main" id="{FA82C210-A273-4B52-911D-4E8C38E323F0}"/>
              </a:ext>
            </a:extLst>
          </p:cNvPr>
          <p:cNvSpPr/>
          <p:nvPr/>
        </p:nvSpPr>
        <p:spPr>
          <a:xfrm>
            <a:off x="8175198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48</a:t>
            </a:r>
          </a:p>
        </p:txBody>
      </p:sp>
      <p:sp>
        <p:nvSpPr>
          <p:cNvPr id="950" name="Rectangle 949">
            <a:extLst>
              <a:ext uri="{FF2B5EF4-FFF2-40B4-BE49-F238E27FC236}">
                <a16:creationId xmlns:a16="http://schemas.microsoft.com/office/drawing/2014/main" id="{6C5D238B-11D1-44B1-8EEE-5F9BACDFDA6B}"/>
              </a:ext>
            </a:extLst>
          </p:cNvPr>
          <p:cNvSpPr/>
          <p:nvPr/>
        </p:nvSpPr>
        <p:spPr>
          <a:xfrm>
            <a:off x="9051093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37</a:t>
            </a:r>
          </a:p>
        </p:txBody>
      </p:sp>
      <p:sp>
        <p:nvSpPr>
          <p:cNvPr id="951" name="Rectangle 950">
            <a:extLst>
              <a:ext uri="{FF2B5EF4-FFF2-40B4-BE49-F238E27FC236}">
                <a16:creationId xmlns:a16="http://schemas.microsoft.com/office/drawing/2014/main" id="{DD9C7B9D-9873-4B4D-B35E-DAE081EFC9E1}"/>
              </a:ext>
            </a:extLst>
          </p:cNvPr>
          <p:cNvSpPr/>
          <p:nvPr/>
        </p:nvSpPr>
        <p:spPr>
          <a:xfrm>
            <a:off x="9708015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18</a:t>
            </a:r>
          </a:p>
        </p:txBody>
      </p:sp>
      <p:sp>
        <p:nvSpPr>
          <p:cNvPr id="952" name="Rectangle 951">
            <a:extLst>
              <a:ext uri="{FF2B5EF4-FFF2-40B4-BE49-F238E27FC236}">
                <a16:creationId xmlns:a16="http://schemas.microsoft.com/office/drawing/2014/main" id="{BBACE3DE-CB7E-4F0D-AC5B-D5BB98C1E4D5}"/>
              </a:ext>
            </a:extLst>
          </p:cNvPr>
          <p:cNvSpPr/>
          <p:nvPr/>
        </p:nvSpPr>
        <p:spPr>
          <a:xfrm>
            <a:off x="10364936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5</a:t>
            </a:r>
          </a:p>
        </p:txBody>
      </p:sp>
      <p:sp>
        <p:nvSpPr>
          <p:cNvPr id="953" name="Rectangle 952">
            <a:extLst>
              <a:ext uri="{FF2B5EF4-FFF2-40B4-BE49-F238E27FC236}">
                <a16:creationId xmlns:a16="http://schemas.microsoft.com/office/drawing/2014/main" id="{771D5954-704A-4E7D-AA0A-25597374E344}"/>
              </a:ext>
            </a:extLst>
          </p:cNvPr>
          <p:cNvSpPr/>
          <p:nvPr/>
        </p:nvSpPr>
        <p:spPr>
          <a:xfrm>
            <a:off x="10802883" y="5108703"/>
            <a:ext cx="235138" cy="16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096923" fontAlgn="base">
              <a:spcBef>
                <a:spcPct val="0"/>
              </a:spcBef>
              <a:spcAft>
                <a:spcPct val="0"/>
              </a:spcAft>
            </a:pPr>
            <a:r>
              <a:rPr lang="en-GB" sz="1066" spc="-53" dirty="0">
                <a:solidFill>
                  <a:srgbClr val="000000"/>
                </a:solidFill>
                <a:latin typeface="Arial" panose="020B0604020202020204"/>
                <a:cs typeface="Arial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51D5F-4007-7A11-6DCA-093B1548C298}"/>
              </a:ext>
            </a:extLst>
          </p:cNvPr>
          <p:cNvSpPr txBox="1"/>
          <p:nvPr/>
        </p:nvSpPr>
        <p:spPr>
          <a:xfrm>
            <a:off x="8056476" y="6323674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Bartlett et al. ASH 2022: 610</a:t>
            </a:r>
          </a:p>
        </p:txBody>
      </p:sp>
    </p:spTree>
    <p:extLst>
      <p:ext uri="{BB962C8B-B14F-4D97-AF65-F5344CB8AC3E}">
        <p14:creationId xmlns:p14="http://schemas.microsoft.com/office/powerpoint/2010/main" val="25803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E93F-BAB8-4874-9A46-D6B0C910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199" dirty="0"/>
              <a:t>CRS summary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2621E8DD-5E8E-4CDF-ADB2-A3E485B5E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72720"/>
              </p:ext>
            </p:extLst>
          </p:nvPr>
        </p:nvGraphicFramePr>
        <p:xfrm>
          <a:off x="536243" y="1641568"/>
          <a:ext cx="5206393" cy="387231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E7F0F9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E7F0F9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E7F0F9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effectLst/>
              </a:tblPr>
              <a:tblGrid>
                <a:gridCol w="3722816">
                  <a:extLst>
                    <a:ext uri="{9D8B030D-6E8A-4147-A177-3AD203B41FA5}">
                      <a16:colId xmlns:a16="http://schemas.microsoft.com/office/drawing/2014/main" val="3689395612"/>
                    </a:ext>
                  </a:extLst>
                </a:gridCol>
                <a:gridCol w="1483577">
                  <a:extLst>
                    <a:ext uri="{9D8B030D-6E8A-4147-A177-3AD203B41FA5}">
                      <a16:colId xmlns:a16="http://schemas.microsoft.com/office/drawing/2014/main" val="1396133316"/>
                    </a:ext>
                  </a:extLst>
                </a:gridCol>
              </a:tblGrid>
              <a:tr h="467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CRS by ASTCT criteria </a:t>
                      </a:r>
                    </a:p>
                  </a:txBody>
                  <a:tcPr marL="95970" marR="95970" marT="47985" marB="47985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N=90</a:t>
                      </a:r>
                    </a:p>
                  </a:txBody>
                  <a:tcPr marL="95970" marR="95970" marT="47985" marB="4798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92322"/>
                  </a:ext>
                </a:extLst>
              </a:tr>
              <a:tr h="1213226">
                <a:tc>
                  <a:txBody>
                    <a:bodyPr/>
                    <a:lstStyle/>
                    <a:p>
                      <a:pPr marL="88900" indent="-88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CRS (any grade)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1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2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3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 4</a:t>
                      </a:r>
                      <a:endParaRPr lang="en-US" sz="1500" baseline="30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70" marR="95970" marT="47985" marB="47985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44%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17%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1%</a:t>
                      </a: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1%</a:t>
                      </a:r>
                    </a:p>
                  </a:txBody>
                  <a:tcPr marL="47985" marR="47985" marT="47985" marB="47985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471545"/>
                  </a:ext>
                </a:extLst>
              </a:tr>
              <a:tr h="800180">
                <a:tc>
                  <a:txBody>
                    <a:bodyPr/>
                    <a:lstStyle/>
                    <a:p>
                      <a:pPr marL="0" indent="0">
                        <a:spcAft>
                          <a:spcPts val="1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Median time to CRS onset, hours (range)</a:t>
                      </a:r>
                    </a:p>
                    <a:p>
                      <a:pPr marL="87313" indent="-87313">
                        <a:spcAft>
                          <a:spcPts val="1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	C1D1</a:t>
                      </a:r>
                    </a:p>
                    <a:p>
                      <a:pPr marL="87313" indent="-87313">
                        <a:spcAft>
                          <a:spcPts val="1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	C1D15</a:t>
                      </a:r>
                    </a:p>
                  </a:txBody>
                  <a:tcPr marL="95970" marR="47985" marT="47985" marB="47985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b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5.2 (1.2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–24)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(0.1–391)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47985" marB="47985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99713"/>
                  </a:ext>
                </a:extLst>
              </a:tr>
              <a:tr h="339662">
                <a:tc>
                  <a:txBody>
                    <a:bodyPr/>
                    <a:lstStyle/>
                    <a:p>
                      <a:pPr marL="105410" indent="-105410" algn="l" defTabSz="76062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Median CRS duration, days (range)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970" marR="95970" marT="47985" marB="47985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indent="-105410" algn="ctr" defTabSz="76062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(1–29)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85" marR="47985" marT="47985" marB="4798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012133"/>
                  </a:ext>
                </a:extLst>
              </a:tr>
              <a:tr h="339662">
                <a:tc>
                  <a:txBody>
                    <a:bodyPr/>
                    <a:lstStyle/>
                    <a:p>
                      <a:pPr marL="0" indent="0" algn="l" defTabSz="76062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Corticosteroids for CRS management</a:t>
                      </a:r>
                    </a:p>
                  </a:txBody>
                  <a:tcPr marL="95970" marR="95970" marT="47985" marB="47985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indent="-105410" algn="ctr" defTabSz="76062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47985" marR="47985" marT="47985" marB="4798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8553"/>
                  </a:ext>
                </a:extLst>
              </a:tr>
              <a:tr h="339662">
                <a:tc>
                  <a:txBody>
                    <a:bodyPr/>
                    <a:lstStyle/>
                    <a:p>
                      <a:pPr marL="105410" marR="0" lvl="0" indent="-105410" algn="l" defTabSz="760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Tocilizumab for CRS management</a:t>
                      </a:r>
                    </a:p>
                  </a:txBody>
                  <a:tcPr marL="95970" marR="95970" marT="47985" marB="47985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indent="-105410" algn="ctr" defTabSz="76062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8%</a:t>
                      </a:r>
                    </a:p>
                  </a:txBody>
                  <a:tcPr marL="47985" marR="47985" marT="47985" marB="4798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658551"/>
                  </a:ext>
                </a:extLst>
              </a:tr>
              <a:tr h="339662">
                <a:tc>
                  <a:txBody>
                    <a:bodyPr/>
                    <a:lstStyle/>
                    <a:p>
                      <a:pPr marL="105410" marR="0" lvl="0" indent="-105410" algn="l" defTabSz="7606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Events resolved</a:t>
                      </a:r>
                    </a:p>
                  </a:txBody>
                  <a:tcPr marL="95970" marR="95970" marT="47985" marB="47985" anchor="ctr">
                    <a:lnL w="6350" cap="flat" cmpd="sng" algn="ctr">
                      <a:noFill/>
                      <a:prstDash val="solid"/>
                      <a:miter lim="800000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5410" indent="-105410" algn="ctr" defTabSz="760622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GB" sz="15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7985" marR="47985" marT="47985" marB="47985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269606"/>
                  </a:ext>
                </a:extLst>
              </a:tr>
            </a:tbl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0F4785FA-CF65-44A8-B061-A29AF78771B9}"/>
              </a:ext>
            </a:extLst>
          </p:cNvPr>
          <p:cNvGrpSpPr/>
          <p:nvPr/>
        </p:nvGrpSpPr>
        <p:grpSpPr>
          <a:xfrm>
            <a:off x="5580323" y="1661304"/>
            <a:ext cx="6250612" cy="3819557"/>
            <a:chOff x="4081047" y="1409644"/>
            <a:chExt cx="4689406" cy="286555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B61345F-CB7A-403A-8874-D6A75C0006B0}"/>
                </a:ext>
              </a:extLst>
            </p:cNvPr>
            <p:cNvGrpSpPr/>
            <p:nvPr/>
          </p:nvGrpSpPr>
          <p:grpSpPr>
            <a:xfrm>
              <a:off x="4310743" y="1409644"/>
              <a:ext cx="4459710" cy="2865552"/>
              <a:chOff x="4139952" y="1011225"/>
              <a:chExt cx="4630501" cy="323463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1F062CD-D327-4281-8FA1-94EE8E5B9903}"/>
                  </a:ext>
                </a:extLst>
              </p:cNvPr>
              <p:cNvSpPr/>
              <p:nvPr/>
            </p:nvSpPr>
            <p:spPr>
              <a:xfrm>
                <a:off x="4139952" y="1122875"/>
                <a:ext cx="4582574" cy="302433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95970" tIns="575822" rIns="95970" bIns="95970" rtlCol="0" anchor="t"/>
              <a:lstStyle/>
              <a:p>
                <a:pPr marL="380876" indent="-380876" defTabSz="1218804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66CC"/>
                  </a:buClr>
                  <a:buFont typeface="Arial" panose="020B0604020202020204" pitchFamily="34" charset="0"/>
                  <a:buChar char="•"/>
                  <a:defRPr/>
                </a:pPr>
                <a:endParaRPr lang="en-GB" sz="1866" kern="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Rounded Rectangle 2015">
                <a:extLst>
                  <a:ext uri="{FF2B5EF4-FFF2-40B4-BE49-F238E27FC236}">
                    <a16:creationId xmlns:a16="http://schemas.microsoft.com/office/drawing/2014/main" id="{3C3C3F96-E793-4E2E-BC53-1FD0413D0D43}"/>
                  </a:ext>
                </a:extLst>
              </p:cNvPr>
              <p:cNvSpPr/>
              <p:nvPr/>
            </p:nvSpPr>
            <p:spPr>
              <a:xfrm>
                <a:off x="4175068" y="1011225"/>
                <a:ext cx="4454833" cy="360001"/>
              </a:xfrm>
              <a:prstGeom prst="round1Rect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8804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599" b="1" kern="0" dirty="0">
                    <a:solidFill>
                      <a:srgbClr val="FFFFFF"/>
                    </a:solidFill>
                    <a:latin typeface="Arial" panose="020B0604020202020204"/>
                  </a:rPr>
                  <a:t>CRS by cycle and grade</a:t>
                </a:r>
                <a:endParaRPr lang="en-GB" sz="1599" b="1" kern="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D850DE3-50B5-4A1F-A84D-BC0C0F4D3B2B}"/>
                  </a:ext>
                </a:extLst>
              </p:cNvPr>
              <p:cNvGrpSpPr/>
              <p:nvPr/>
            </p:nvGrpSpPr>
            <p:grpSpPr>
              <a:xfrm>
                <a:off x="4554737" y="1201949"/>
                <a:ext cx="4215716" cy="3043915"/>
                <a:chOff x="5566223" y="1636228"/>
                <a:chExt cx="4215716" cy="3482592"/>
              </a:xfrm>
            </p:grpSpPr>
            <p:sp>
              <p:nvSpPr>
                <p:cNvPr id="37" name="Right Triangle 36">
                  <a:extLst>
                    <a:ext uri="{FF2B5EF4-FFF2-40B4-BE49-F238E27FC236}">
                      <a16:creationId xmlns:a16="http://schemas.microsoft.com/office/drawing/2014/main" id="{35F6B317-E7FF-48E2-9B96-E430D23B2590}"/>
                    </a:ext>
                  </a:extLst>
                </p:cNvPr>
                <p:cNvSpPr/>
                <p:nvPr/>
              </p:nvSpPr>
              <p:spPr>
                <a:xfrm flipH="1">
                  <a:off x="7218228" y="1636228"/>
                  <a:ext cx="2431066" cy="197347"/>
                </a:xfrm>
                <a:prstGeom prst="rtTriangle">
                  <a:avLst/>
                </a:prstGeom>
                <a:solidFill>
                  <a:srgbClr val="FFFFFF">
                    <a:alpha val="20000"/>
                  </a:srgbClr>
                </a:solidFill>
                <a:ln w="349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400" kern="0" dirty="0">
                    <a:solidFill>
                      <a:srgbClr val="FFFFFF"/>
                    </a:solidFill>
                    <a:latin typeface="Arial" panose="020B0604020202020204"/>
                  </a:endParaRPr>
                </a:p>
              </p:txBody>
            </p:sp>
            <p:graphicFrame>
              <p:nvGraphicFramePr>
                <p:cNvPr id="38" name="Chart 37">
                  <a:extLst>
                    <a:ext uri="{FF2B5EF4-FFF2-40B4-BE49-F238E27FC236}">
                      <a16:creationId xmlns:a16="http://schemas.microsoft.com/office/drawing/2014/main" id="{0F05C04A-CD93-4F58-BEEE-5019A5CC4E0F}"/>
                    </a:ext>
                  </a:extLst>
                </p:cNvPr>
                <p:cNvGraphicFramePr/>
                <p:nvPr/>
              </p:nvGraphicFramePr>
              <p:xfrm>
                <a:off x="5566223" y="1814276"/>
                <a:ext cx="4215716" cy="303494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C1D525C7-8EEA-459E-AD3B-AF24BCD677EA}"/>
                    </a:ext>
                  </a:extLst>
                </p:cNvPr>
                <p:cNvGrpSpPr/>
                <p:nvPr/>
              </p:nvGrpSpPr>
              <p:grpSpPr>
                <a:xfrm>
                  <a:off x="6162633" y="3337840"/>
                  <a:ext cx="747269" cy="1780978"/>
                  <a:chOff x="6162633" y="3371708"/>
                  <a:chExt cx="747269" cy="1780978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0299DB0E-4BA0-4334-9B3E-12596037D7EB}"/>
                      </a:ext>
                    </a:extLst>
                  </p:cNvPr>
                  <p:cNvSpPr/>
                  <p:nvPr/>
                </p:nvSpPr>
                <p:spPr>
                  <a:xfrm>
                    <a:off x="6162633" y="4792646"/>
                    <a:ext cx="747269" cy="3600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C1D1–7</a:t>
                    </a:r>
                  </a:p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b="1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1mg</a:t>
                    </a:r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DE8087E-BE00-422A-80E0-282879A6F3FF}"/>
                      </a:ext>
                    </a:extLst>
                  </p:cNvPr>
                  <p:cNvSpPr/>
                  <p:nvPr/>
                </p:nvSpPr>
                <p:spPr>
                  <a:xfrm>
                    <a:off x="6306414" y="3371708"/>
                    <a:ext cx="459707" cy="1895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267"/>
                      </a:spcAft>
                      <a:defRPr/>
                    </a:pPr>
                    <a:r>
                      <a:rPr lang="en-GB" sz="1400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23%</a:t>
                    </a:r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A78A812A-B1A8-46A0-8C8C-F52AE38A594A}"/>
                    </a:ext>
                  </a:extLst>
                </p:cNvPr>
                <p:cNvGrpSpPr/>
                <p:nvPr/>
              </p:nvGrpSpPr>
              <p:grpSpPr>
                <a:xfrm>
                  <a:off x="6853707" y="4177511"/>
                  <a:ext cx="747269" cy="941309"/>
                  <a:chOff x="6855570" y="4211379"/>
                  <a:chExt cx="747269" cy="941309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E729DAE-F9FD-44F6-92F4-36FA382BE2D3}"/>
                      </a:ext>
                    </a:extLst>
                  </p:cNvPr>
                  <p:cNvSpPr/>
                  <p:nvPr/>
                </p:nvSpPr>
                <p:spPr>
                  <a:xfrm>
                    <a:off x="6855570" y="4792648"/>
                    <a:ext cx="747269" cy="3600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C1D8–14</a:t>
                    </a:r>
                  </a:p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b="1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2mg</a:t>
                    </a:r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6BE366D-86BA-4E4A-9EA6-B86ADEE90CF4}"/>
                      </a:ext>
                    </a:extLst>
                  </p:cNvPr>
                  <p:cNvSpPr/>
                  <p:nvPr/>
                </p:nvSpPr>
                <p:spPr>
                  <a:xfrm>
                    <a:off x="6999351" y="4211379"/>
                    <a:ext cx="459707" cy="1895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267"/>
                      </a:spcAft>
                      <a:defRPr/>
                    </a:pPr>
                    <a:r>
                      <a:rPr lang="en-GB" sz="1400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6%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ECD66903-9056-4D49-A95D-2C3961E48DA6}"/>
                    </a:ext>
                  </a:extLst>
                </p:cNvPr>
                <p:cNvGrpSpPr/>
                <p:nvPr/>
              </p:nvGrpSpPr>
              <p:grpSpPr>
                <a:xfrm>
                  <a:off x="7544781" y="2726253"/>
                  <a:ext cx="747269" cy="2392567"/>
                  <a:chOff x="7534734" y="2760121"/>
                  <a:chExt cx="747269" cy="2392567"/>
                </a:xfrm>
              </p:grpSpPr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C82F8EE4-7073-4A26-9AF4-E85A28AD2D53}"/>
                      </a:ext>
                    </a:extLst>
                  </p:cNvPr>
                  <p:cNvSpPr/>
                  <p:nvPr/>
                </p:nvSpPr>
                <p:spPr>
                  <a:xfrm>
                    <a:off x="7534734" y="4792648"/>
                    <a:ext cx="747269" cy="3600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C1D15–21</a:t>
                    </a:r>
                  </a:p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b="1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60mg</a:t>
                    </a: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4F1239B-6E60-414E-91B2-2ACC9423FE1D}"/>
                      </a:ext>
                    </a:extLst>
                  </p:cNvPr>
                  <p:cNvSpPr/>
                  <p:nvPr/>
                </p:nvSpPr>
                <p:spPr>
                  <a:xfrm>
                    <a:off x="7678515" y="2760121"/>
                    <a:ext cx="459707" cy="1895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267"/>
                      </a:spcAft>
                      <a:defRPr/>
                    </a:pPr>
                    <a:r>
                      <a:rPr lang="en-GB" sz="1400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36%</a:t>
                    </a: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25B8518-655E-487E-BC06-7B672EBC648B}"/>
                    </a:ext>
                  </a:extLst>
                </p:cNvPr>
                <p:cNvGrpSpPr/>
                <p:nvPr/>
              </p:nvGrpSpPr>
              <p:grpSpPr>
                <a:xfrm>
                  <a:off x="8235855" y="3962033"/>
                  <a:ext cx="747269" cy="1156787"/>
                  <a:chOff x="8230831" y="3995901"/>
                  <a:chExt cx="747269" cy="1156787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F5993702-B0FA-4CEE-ABE3-5E015DDD450D}"/>
                      </a:ext>
                    </a:extLst>
                  </p:cNvPr>
                  <p:cNvSpPr/>
                  <p:nvPr/>
                </p:nvSpPr>
                <p:spPr>
                  <a:xfrm>
                    <a:off x="8230831" y="4792648"/>
                    <a:ext cx="747269" cy="3600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C2</a:t>
                    </a:r>
                  </a:p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b="1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60mg</a:t>
                    </a: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FD621EB-74EE-4023-A10B-67965007E4B2}"/>
                      </a:ext>
                    </a:extLst>
                  </p:cNvPr>
                  <p:cNvSpPr/>
                  <p:nvPr/>
                </p:nvSpPr>
                <p:spPr>
                  <a:xfrm>
                    <a:off x="8374612" y="3995901"/>
                    <a:ext cx="459707" cy="1895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267"/>
                      </a:spcAft>
                      <a:defRPr/>
                    </a:pPr>
                    <a:r>
                      <a:rPr lang="en-GB" sz="1400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10%</a:t>
                    </a: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B40F167-4C17-4C49-8718-2CD0B203CDD1}"/>
                    </a:ext>
                  </a:extLst>
                </p:cNvPr>
                <p:cNvGrpSpPr/>
                <p:nvPr/>
              </p:nvGrpSpPr>
              <p:grpSpPr>
                <a:xfrm>
                  <a:off x="8926928" y="4334805"/>
                  <a:ext cx="747269" cy="784015"/>
                  <a:chOff x="8926928" y="4368673"/>
                  <a:chExt cx="747269" cy="784015"/>
                </a:xfrm>
              </p:grpSpPr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C231CB16-30AC-40D0-A0F3-0323D3D2D144}"/>
                      </a:ext>
                    </a:extLst>
                  </p:cNvPr>
                  <p:cNvSpPr/>
                  <p:nvPr/>
                </p:nvSpPr>
                <p:spPr>
                  <a:xfrm>
                    <a:off x="8926928" y="4792648"/>
                    <a:ext cx="747269" cy="360040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C3+</a:t>
                    </a:r>
                  </a:p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533"/>
                      </a:spcAft>
                      <a:defRPr/>
                    </a:pPr>
                    <a:r>
                      <a:rPr lang="en-GB" sz="1333" b="1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30mg</a:t>
                    </a:r>
                    <a:r>
                      <a:rPr lang="en-GB" sz="1333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 </a:t>
                    </a:r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AAC89D69-4EF9-4D9F-B64D-C64FC83D1116}"/>
                      </a:ext>
                    </a:extLst>
                  </p:cNvPr>
                  <p:cNvSpPr/>
                  <p:nvPr/>
                </p:nvSpPr>
                <p:spPr>
                  <a:xfrm>
                    <a:off x="9070709" y="4368673"/>
                    <a:ext cx="459707" cy="189539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lIns="0" rIns="0" rtlCol="0" anchor="ctr"/>
                  <a:lstStyle/>
                  <a:p>
                    <a:pPr algn="ctr" defTabSz="1218804" fontAlgn="base">
                      <a:spcBef>
                        <a:spcPct val="0"/>
                      </a:spcBef>
                      <a:spcAft>
                        <a:spcPts val="267"/>
                      </a:spcAft>
                      <a:defRPr/>
                    </a:pPr>
                    <a:r>
                      <a:rPr lang="en-GB" sz="1400" kern="0" dirty="0">
                        <a:solidFill>
                          <a:srgbClr val="000000"/>
                        </a:solidFill>
                        <a:latin typeface="Arial" panose="020B0604020202020204"/>
                      </a:rPr>
                      <a:t>2%</a:t>
                    </a:r>
                  </a:p>
                </p:txBody>
              </p:sp>
            </p:grpSp>
            <p:sp>
              <p:nvSpPr>
                <p:cNvPr id="44" name="Left Brace 43">
                  <a:extLst>
                    <a:ext uri="{FF2B5EF4-FFF2-40B4-BE49-F238E27FC236}">
                      <a16:creationId xmlns:a16="http://schemas.microsoft.com/office/drawing/2014/main" id="{71FAD2BD-D375-44EC-8000-4D55290E6954}"/>
                    </a:ext>
                  </a:extLst>
                </p:cNvPr>
                <p:cNvSpPr/>
                <p:nvPr/>
              </p:nvSpPr>
              <p:spPr>
                <a:xfrm rot="5400000">
                  <a:off x="7170643" y="1644802"/>
                  <a:ext cx="142146" cy="1813102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400" kern="0" dirty="0">
                    <a:solidFill>
                      <a:srgbClr val="000000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7BD6643C-0A8D-4449-BC21-2E13604ED5B3}"/>
                    </a:ext>
                  </a:extLst>
                </p:cNvPr>
                <p:cNvSpPr/>
                <p:nvPr/>
              </p:nvSpPr>
              <p:spPr>
                <a:xfrm>
                  <a:off x="7011863" y="2284809"/>
                  <a:ext cx="459707" cy="189539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algn="ctr" defTabSz="1218804" fontAlgn="base">
                    <a:spcBef>
                      <a:spcPct val="0"/>
                    </a:spcBef>
                    <a:spcAft>
                      <a:spcPts val="267"/>
                    </a:spcAft>
                    <a:defRPr/>
                  </a:pPr>
                  <a:r>
                    <a:rPr lang="en-GB" sz="1400" kern="0" dirty="0">
                      <a:solidFill>
                        <a:srgbClr val="000000"/>
                      </a:solidFill>
                      <a:latin typeface="Arial" panose="020B0604020202020204"/>
                    </a:rPr>
                    <a:t>C1</a:t>
                  </a:r>
                </a:p>
              </p:txBody>
            </p:sp>
          </p:grp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8E1C4D-F264-40A4-99CC-148CC33B65D6}"/>
                </a:ext>
              </a:extLst>
            </p:cNvPr>
            <p:cNvSpPr/>
            <p:nvPr/>
          </p:nvSpPr>
          <p:spPr>
            <a:xfrm>
              <a:off x="4081047" y="4131715"/>
              <a:ext cx="1280019" cy="677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>
                <a:spcAft>
                  <a:spcPts val="267"/>
                </a:spcAft>
              </a:pPr>
              <a:r>
                <a:rPr lang="en-GB" sz="1400" b="1" dirty="0">
                  <a:solidFill>
                    <a:schemeClr val="tx1"/>
                  </a:solidFill>
                </a:rPr>
                <a:t>Mosunetuzumab</a:t>
              </a:r>
              <a:br>
                <a:rPr lang="en-GB" sz="1400" dirty="0">
                  <a:solidFill>
                    <a:schemeClr val="tx1"/>
                  </a:solidFill>
                </a:rPr>
              </a:br>
              <a:r>
                <a:rPr lang="en-GB" sz="1400" b="1" dirty="0">
                  <a:solidFill>
                    <a:schemeClr val="tx1"/>
                  </a:solidFill>
                </a:rPr>
                <a:t>dose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6E17058-4BBD-4241-B5F8-2731EF9EDB52}"/>
              </a:ext>
            </a:extLst>
          </p:cNvPr>
          <p:cNvGrpSpPr/>
          <p:nvPr/>
        </p:nvGrpSpPr>
        <p:grpSpPr>
          <a:xfrm>
            <a:off x="528767" y="5621830"/>
            <a:ext cx="11143130" cy="698547"/>
            <a:chOff x="395286" y="4217674"/>
            <a:chExt cx="8359927" cy="524072"/>
          </a:xfrm>
        </p:grpSpPr>
        <p:sp>
          <p:nvSpPr>
            <p:cNvPr id="6" name="Rounded Rectangle 2015">
              <a:extLst>
                <a:ext uri="{FF2B5EF4-FFF2-40B4-BE49-F238E27FC236}">
                  <a16:creationId xmlns:a16="http://schemas.microsoft.com/office/drawing/2014/main" id="{8B25FE60-A248-4CCD-B7DD-39435B448C20}"/>
                </a:ext>
              </a:extLst>
            </p:cNvPr>
            <p:cNvSpPr/>
            <p:nvPr/>
          </p:nvSpPr>
          <p:spPr>
            <a:xfrm>
              <a:off x="395286" y="4217674"/>
              <a:ext cx="8337716" cy="518400"/>
            </a:xfrm>
            <a:prstGeom prst="round1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69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866" b="1" dirty="0">
                  <a:solidFill>
                    <a:srgbClr val="FFFFFF"/>
                  </a:solidFill>
                  <a:latin typeface="Arial" panose="020B0604020202020204"/>
                </a:rPr>
                <a:t>CRS was predominantly low grade and during Cycle 1</a:t>
              </a:r>
            </a:p>
            <a:p>
              <a:pPr algn="ctr" defTabSz="10969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866" b="1" dirty="0">
                  <a:solidFill>
                    <a:srgbClr val="FFFFFF"/>
                  </a:solidFill>
                  <a:latin typeface="Arial" panose="020B0604020202020204"/>
                </a:rPr>
                <a:t>All CRS events resolved; no new events were reported with 10 months of additional follow-up</a:t>
              </a:r>
            </a:p>
          </p:txBody>
        </p:sp>
        <p:sp>
          <p:nvSpPr>
            <p:cNvPr id="33" name="Right Triangle 32">
              <a:extLst>
                <a:ext uri="{FF2B5EF4-FFF2-40B4-BE49-F238E27FC236}">
                  <a16:creationId xmlns:a16="http://schemas.microsoft.com/office/drawing/2014/main" id="{941A864F-8FB2-4170-8339-89ECAAC92FE2}"/>
                </a:ext>
              </a:extLst>
            </p:cNvPr>
            <p:cNvSpPr/>
            <p:nvPr/>
          </p:nvSpPr>
          <p:spPr>
            <a:xfrm flipH="1">
              <a:off x="3980046" y="4526390"/>
              <a:ext cx="4775167" cy="215356"/>
            </a:xfrm>
            <a:prstGeom prst="rtTriangle">
              <a:avLst/>
            </a:prstGeom>
            <a:solidFill>
              <a:schemeClr val="bg1">
                <a:alpha val="20000"/>
              </a:schemeClr>
            </a:solidFill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6923" fontAlgn="base">
                <a:spcBef>
                  <a:spcPct val="0"/>
                </a:spcBef>
                <a:spcAft>
                  <a:spcPct val="0"/>
                </a:spcAft>
              </a:pPr>
              <a:endParaRPr lang="en-US" sz="2159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320E1D2-DD28-28AF-FDA8-CCAC84DE44A1}"/>
              </a:ext>
            </a:extLst>
          </p:cNvPr>
          <p:cNvSpPr txBox="1"/>
          <p:nvPr/>
        </p:nvSpPr>
        <p:spPr>
          <a:xfrm>
            <a:off x="8271301" y="6362539"/>
            <a:ext cx="3095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Bartlett et al. ASH 2022: 610</a:t>
            </a:r>
          </a:p>
        </p:txBody>
      </p:sp>
    </p:spTree>
    <p:extLst>
      <p:ext uri="{BB962C8B-B14F-4D97-AF65-F5344CB8AC3E}">
        <p14:creationId xmlns:p14="http://schemas.microsoft.com/office/powerpoint/2010/main" val="37953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22D7-CCD1-43EA-B3EB-AFA70EF2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03"/>
            <a:ext cx="10515600" cy="1325563"/>
          </a:xfrm>
        </p:spPr>
        <p:txBody>
          <a:bodyPr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Epcoritamab</a:t>
            </a:r>
            <a:r>
              <a:rPr lang="en-US" b="1" dirty="0">
                <a:solidFill>
                  <a:schemeClr val="tx2"/>
                </a:solidFill>
              </a:rPr>
              <a:t> + R</a:t>
            </a:r>
            <a:r>
              <a:rPr lang="en-US" b="1" baseline="30000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93FC9-C734-4EF0-CB83-E45BBC80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21" y="1829396"/>
            <a:ext cx="8369899" cy="315899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4041D4-BD54-6754-0DDE-1DA0D4068D8F}"/>
              </a:ext>
            </a:extLst>
          </p:cNvPr>
          <p:cNvSpPr txBox="1">
            <a:spLocks/>
          </p:cNvSpPr>
          <p:nvPr/>
        </p:nvSpPr>
        <p:spPr>
          <a:xfrm>
            <a:off x="4400764" y="4988388"/>
            <a:ext cx="5832297" cy="6384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214313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24-hour hospitalization required for first full dose of </a:t>
            </a:r>
            <a:r>
              <a:rPr lang="en-US" sz="1800" b="1" dirty="0" err="1"/>
              <a:t>epcoritamab</a:t>
            </a:r>
            <a:r>
              <a:rPr lang="en-US" sz="1800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87C20-6941-9967-750C-E4170B25C805}"/>
              </a:ext>
            </a:extLst>
          </p:cNvPr>
          <p:cNvSpPr txBox="1"/>
          <p:nvPr/>
        </p:nvSpPr>
        <p:spPr>
          <a:xfrm>
            <a:off x="4400764" y="5626874"/>
            <a:ext cx="37553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Falchi</a:t>
            </a:r>
            <a:r>
              <a:rPr lang="en-US" b="1" dirty="0"/>
              <a:t> et al. ASH 2022 #609, 611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D224E1-9F44-C6F3-9C37-B206BE4D2435}"/>
              </a:ext>
            </a:extLst>
          </p:cNvPr>
          <p:cNvSpPr txBox="1">
            <a:spLocks/>
          </p:cNvSpPr>
          <p:nvPr/>
        </p:nvSpPr>
        <p:spPr>
          <a:xfrm>
            <a:off x="191400" y="1869612"/>
            <a:ext cx="3646421" cy="3118776"/>
          </a:xfrm>
          <a:prstGeom prst="rect">
            <a:avLst/>
          </a:prstGeom>
          <a:solidFill>
            <a:srgbClr val="941100">
              <a:alpha val="85882"/>
            </a:srgb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>
                <a:solidFill>
                  <a:schemeClr val="bg1"/>
                </a:solidFill>
              </a:rPr>
              <a:t>Two cohorts: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Untreated FL N=41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R/R FL N=76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Median prior lines 1 (1-9)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Primary refractory 38%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 POD24 42%</a:t>
            </a:r>
          </a:p>
        </p:txBody>
      </p:sp>
    </p:spTree>
    <p:extLst>
      <p:ext uri="{BB962C8B-B14F-4D97-AF65-F5344CB8AC3E}">
        <p14:creationId xmlns:p14="http://schemas.microsoft.com/office/powerpoint/2010/main" val="370506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56B9-B464-5F8C-5FE4-48ECEAAA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4"/>
            <a:ext cx="10515600" cy="1325563"/>
          </a:xfrm>
        </p:spPr>
        <p:txBody>
          <a:bodyPr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Epcoritamab</a:t>
            </a:r>
            <a:r>
              <a:rPr lang="en-US" b="1" dirty="0">
                <a:solidFill>
                  <a:schemeClr val="tx2"/>
                </a:solidFill>
              </a:rPr>
              <a:t> + R</a:t>
            </a:r>
            <a:r>
              <a:rPr lang="en-US" b="1" baseline="30000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 - Efficacy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EE2436-4DDE-C84D-93F9-56B95E8063AB}"/>
              </a:ext>
            </a:extLst>
          </p:cNvPr>
          <p:cNvGraphicFramePr>
            <a:graphicFrameLocks noGrp="1"/>
          </p:cNvGraphicFramePr>
          <p:nvPr/>
        </p:nvGraphicFramePr>
        <p:xfrm>
          <a:off x="3155146" y="1442017"/>
          <a:ext cx="5881707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569">
                  <a:extLst>
                    <a:ext uri="{9D8B030D-6E8A-4147-A177-3AD203B41FA5}">
                      <a16:colId xmlns:a16="http://schemas.microsoft.com/office/drawing/2014/main" val="1633773641"/>
                    </a:ext>
                  </a:extLst>
                </a:gridCol>
                <a:gridCol w="1960569">
                  <a:extLst>
                    <a:ext uri="{9D8B030D-6E8A-4147-A177-3AD203B41FA5}">
                      <a16:colId xmlns:a16="http://schemas.microsoft.com/office/drawing/2014/main" val="201045909"/>
                    </a:ext>
                  </a:extLst>
                </a:gridCol>
                <a:gridCol w="1960569">
                  <a:extLst>
                    <a:ext uri="{9D8B030D-6E8A-4147-A177-3AD203B41FA5}">
                      <a16:colId xmlns:a16="http://schemas.microsoft.com/office/drawing/2014/main" val="353148783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Untreated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R/R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04915"/>
                  </a:ext>
                </a:extLst>
              </a:tr>
              <a:tr h="3669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ORR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94%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95%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58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CRR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86%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80%</a:t>
                      </a:r>
                    </a:p>
                  </a:txBody>
                  <a:tcPr>
                    <a:solidFill>
                      <a:srgbClr val="941100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2018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3AC178-E321-A1D3-DABD-3B13F5AD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909" y="2885108"/>
            <a:ext cx="9060182" cy="3193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7BB75-464B-1854-70E2-3903298297DD}"/>
              </a:ext>
            </a:extLst>
          </p:cNvPr>
          <p:cNvSpPr txBox="1"/>
          <p:nvPr/>
        </p:nvSpPr>
        <p:spPr>
          <a:xfrm>
            <a:off x="6678845" y="6078764"/>
            <a:ext cx="39472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Falchi</a:t>
            </a:r>
            <a:r>
              <a:rPr lang="en-US" b="1" dirty="0"/>
              <a:t> et al. ASH 2022 #609, 611</a:t>
            </a:r>
          </a:p>
        </p:txBody>
      </p:sp>
    </p:spTree>
    <p:extLst>
      <p:ext uri="{BB962C8B-B14F-4D97-AF65-F5344CB8AC3E}">
        <p14:creationId xmlns:p14="http://schemas.microsoft.com/office/powerpoint/2010/main" val="91373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na-Farber">
      <a:dk1>
        <a:srgbClr val="000000"/>
      </a:dk1>
      <a:lt1>
        <a:srgbClr val="FFFFFF"/>
      </a:lt1>
      <a:dk2>
        <a:srgbClr val="636569"/>
      </a:dk2>
      <a:lt2>
        <a:srgbClr val="E7E6E6"/>
      </a:lt2>
      <a:accent1>
        <a:srgbClr val="12689B"/>
      </a:accent1>
      <a:accent2>
        <a:srgbClr val="FC993C"/>
      </a:accent2>
      <a:accent3>
        <a:srgbClr val="23C7EF"/>
      </a:accent3>
      <a:accent4>
        <a:srgbClr val="646569"/>
      </a:accent4>
      <a:accent5>
        <a:srgbClr val="E7E6E6"/>
      </a:accent5>
      <a:accent6>
        <a:srgbClr val="FEFEFE"/>
      </a:accent6>
      <a:hlink>
        <a:srgbClr val="FB993D"/>
      </a:hlink>
      <a:folHlink>
        <a:srgbClr val="FB99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985_DFCI_PPT_Everyday_16x9_R1" id="{10616912-4318-434F-BC7A-11D788B360BA}" vid="{0D9E49A9-22D4-3E42-8E45-91F1EF8D42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66CC"/>
    </a:dk2>
    <a:lt2>
      <a:srgbClr val="123361"/>
    </a:lt2>
    <a:accent1>
      <a:srgbClr val="009964"/>
    </a:accent1>
    <a:accent2>
      <a:srgbClr val="E7F0F9"/>
    </a:accent2>
    <a:accent3>
      <a:srgbClr val="D2E9E2"/>
    </a:accent3>
    <a:accent4>
      <a:srgbClr val="128A53"/>
    </a:accent4>
    <a:accent5>
      <a:srgbClr val="784687"/>
    </a:accent5>
    <a:accent6>
      <a:srgbClr val="1070B5"/>
    </a:accent6>
    <a:hlink>
      <a:srgbClr val="464646"/>
    </a:hlink>
    <a:folHlink>
      <a:srgbClr val="46464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2013</Words>
  <Application>Microsoft Macintosh PowerPoint</Application>
  <PresentationFormat>Widescreen</PresentationFormat>
  <Paragraphs>548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</vt:lpstr>
      <vt:lpstr>Lato</vt:lpstr>
      <vt:lpstr>Roboto</vt:lpstr>
      <vt:lpstr>Times New Roman</vt:lpstr>
      <vt:lpstr>Office Theme</vt:lpstr>
      <vt:lpstr>Best of ASH 2022: Indolent lymphomas</vt:lpstr>
      <vt:lpstr>PowerPoint Presentation</vt:lpstr>
      <vt:lpstr>PowerPoint Presentation</vt:lpstr>
      <vt:lpstr>Mosunetuzumab Monotherapy Demonstrates  Durable Efficacy with a Manageable Safety  Profile in Patients with Relapsed/Refractory Follicular Lymphoma who Received ≥2 Prior Therapies: Updated Results from a Pivotal Phase II Study</vt:lpstr>
      <vt:lpstr>Response rates</vt:lpstr>
      <vt:lpstr>Durability of responses</vt:lpstr>
      <vt:lpstr>CRS summary</vt:lpstr>
      <vt:lpstr>Epcoritamab + R2</vt:lpstr>
      <vt:lpstr>Epcoritamab + R2 - Efficacy</vt:lpstr>
      <vt:lpstr>Epcoritamab + R2: R/R PFS</vt:lpstr>
      <vt:lpstr>Epcoritamab + R2: Safety</vt:lpstr>
      <vt:lpstr>Follicular lymphoma: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of ASH 2022: Indolent lymphomas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Waldenström Macroglobulinemia</dc:title>
  <dc:creator>Castillo, Jorge Julio,M.D.</dc:creator>
  <cp:lastModifiedBy>Castillo, Jorge J.,MD</cp:lastModifiedBy>
  <cp:revision>92</cp:revision>
  <dcterms:created xsi:type="dcterms:W3CDTF">2020-01-28T03:18:10Z</dcterms:created>
  <dcterms:modified xsi:type="dcterms:W3CDTF">2023-08-25T13:47:28Z</dcterms:modified>
</cp:coreProperties>
</file>